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notesMasterIdLst>
    <p:notesMasterId r:id="rId63"/>
  </p:notesMasterIdLst>
  <p:handoutMasterIdLst>
    <p:handoutMasterId r:id="rId64"/>
  </p:handoutMasterIdLst>
  <p:sldIdLst>
    <p:sldId id="256" r:id="rId2"/>
    <p:sldId id="262" r:id="rId3"/>
    <p:sldId id="260" r:id="rId4"/>
    <p:sldId id="289" r:id="rId5"/>
    <p:sldId id="264" r:id="rId6"/>
    <p:sldId id="263" r:id="rId7"/>
    <p:sldId id="267" r:id="rId8"/>
    <p:sldId id="265" r:id="rId9"/>
    <p:sldId id="268" r:id="rId10"/>
    <p:sldId id="266" r:id="rId11"/>
    <p:sldId id="270" r:id="rId12"/>
    <p:sldId id="271" r:id="rId13"/>
    <p:sldId id="272" r:id="rId14"/>
    <p:sldId id="278" r:id="rId15"/>
    <p:sldId id="277" r:id="rId16"/>
    <p:sldId id="291" r:id="rId17"/>
    <p:sldId id="290" r:id="rId18"/>
    <p:sldId id="280" r:id="rId19"/>
    <p:sldId id="292" r:id="rId20"/>
    <p:sldId id="281" r:id="rId21"/>
    <p:sldId id="334" r:id="rId22"/>
    <p:sldId id="282" r:id="rId23"/>
    <p:sldId id="276" r:id="rId24"/>
    <p:sldId id="284" r:id="rId25"/>
    <p:sldId id="287" r:id="rId26"/>
    <p:sldId id="286" r:id="rId27"/>
    <p:sldId id="261" r:id="rId28"/>
    <p:sldId id="313" r:id="rId29"/>
    <p:sldId id="273" r:id="rId30"/>
    <p:sldId id="274" r:id="rId31"/>
    <p:sldId id="275" r:id="rId32"/>
    <p:sldId id="342" r:id="rId33"/>
    <p:sldId id="285" r:id="rId34"/>
    <p:sldId id="288" r:id="rId35"/>
    <p:sldId id="310" r:id="rId36"/>
    <p:sldId id="341" r:id="rId37"/>
    <p:sldId id="314" r:id="rId38"/>
    <p:sldId id="329" r:id="rId39"/>
    <p:sldId id="318" r:id="rId40"/>
    <p:sldId id="319" r:id="rId41"/>
    <p:sldId id="302" r:id="rId42"/>
    <p:sldId id="322" r:id="rId43"/>
    <p:sldId id="320" r:id="rId44"/>
    <p:sldId id="321" r:id="rId45"/>
    <p:sldId id="323" r:id="rId46"/>
    <p:sldId id="324" r:id="rId47"/>
    <p:sldId id="304" r:id="rId48"/>
    <p:sldId id="325" r:id="rId49"/>
    <p:sldId id="305" r:id="rId50"/>
    <p:sldId id="330" r:id="rId51"/>
    <p:sldId id="331" r:id="rId52"/>
    <p:sldId id="327" r:id="rId53"/>
    <p:sldId id="328" r:id="rId54"/>
    <p:sldId id="308" r:id="rId55"/>
    <p:sldId id="335" r:id="rId56"/>
    <p:sldId id="339" r:id="rId57"/>
    <p:sldId id="337" r:id="rId58"/>
    <p:sldId id="338" r:id="rId59"/>
    <p:sldId id="336" r:id="rId60"/>
    <p:sldId id="340" r:id="rId61"/>
    <p:sldId id="332"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8505" autoAdjust="0"/>
  </p:normalViewPr>
  <p:slideViewPr>
    <p:cSldViewPr snapToGrid="0" snapToObjects="1">
      <p:cViewPr>
        <p:scale>
          <a:sx n="85" d="100"/>
          <a:sy n="85" d="100"/>
        </p:scale>
        <p:origin x="-3880" y="-203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1E61C4-F1A4-0942-9898-38C72201EA07}"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0AE90E6F-DB5D-D943-920D-4BE5827E545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l-GR" sz="1800" b="1" dirty="0" smtClean="0">
              <a:solidFill>
                <a:srgbClr val="FF0000"/>
              </a:solidFill>
            </a:rPr>
            <a:t>Βιολογικό Σύστημα</a:t>
          </a:r>
        </a:p>
        <a:p>
          <a:r>
            <a:rPr lang="el-GR" sz="1200" dirty="0" smtClean="0"/>
            <a:t>Κύτταρο, όργανο, οργανισμός, σύνολο οργανισμών</a:t>
          </a:r>
          <a:endParaRPr lang="en-US" sz="1200" dirty="0"/>
        </a:p>
      </dgm:t>
    </dgm:pt>
    <dgm:pt modelId="{0B8A0067-E77F-444F-88FF-1171C95E8516}" type="parTrans" cxnId="{13FEFF7B-0C7C-AF4A-A912-81773F3A15DF}">
      <dgm:prSet/>
      <dgm:spPr/>
      <dgm:t>
        <a:bodyPr/>
        <a:lstStyle/>
        <a:p>
          <a:endParaRPr lang="en-US"/>
        </a:p>
      </dgm:t>
    </dgm:pt>
    <dgm:pt modelId="{7557DF92-EB99-2F4C-9BEE-1AC1A3066733}" type="sibTrans" cxnId="{13FEFF7B-0C7C-AF4A-A912-81773F3A15DF}">
      <dgm:prSet/>
      <dgm:spPr/>
      <dgm:t>
        <a:bodyPr/>
        <a:lstStyle/>
        <a:p>
          <a:endParaRPr lang="en-US"/>
        </a:p>
      </dgm:t>
    </dgm:pt>
    <dgm:pt modelId="{C7C57EDD-829F-9341-8927-5C5F86FADA42}">
      <dgm:prSet phldrT="[Text]" custT="1"/>
      <dgm:spPr/>
      <dgm:t>
        <a:bodyPr/>
        <a:lstStyle/>
        <a:p>
          <a:r>
            <a:rPr lang="el-GR" sz="2000" b="1" dirty="0" smtClean="0">
              <a:solidFill>
                <a:srgbClr val="FF0000"/>
              </a:solidFill>
            </a:rPr>
            <a:t>ΒΙΟΛΟΓΙΑ</a:t>
          </a:r>
        </a:p>
        <a:p>
          <a:r>
            <a:rPr lang="el-GR" sz="1200" dirty="0" smtClean="0"/>
            <a:t>Αρχές Λειτουργείας Βιολογικού Συστήματος</a:t>
          </a:r>
        </a:p>
      </dgm:t>
    </dgm:pt>
    <dgm:pt modelId="{96AC398B-20DC-D046-87F8-69B481F54DC4}" type="parTrans" cxnId="{9F6F3607-E880-474E-9117-C0E532888C31}">
      <dgm:prSet/>
      <dgm:spPr/>
      <dgm:t>
        <a:bodyPr/>
        <a:lstStyle/>
        <a:p>
          <a:endParaRPr lang="en-US"/>
        </a:p>
      </dgm:t>
    </dgm:pt>
    <dgm:pt modelId="{19F548AA-79A7-6743-91FA-7CDC156110F4}" type="sibTrans" cxnId="{9F6F3607-E880-474E-9117-C0E532888C31}">
      <dgm:prSet/>
      <dgm:spPr/>
      <dgm:t>
        <a:bodyPr/>
        <a:lstStyle/>
        <a:p>
          <a:endParaRPr lang="en-US"/>
        </a:p>
      </dgm:t>
    </dgm:pt>
    <dgm:pt modelId="{A69A1A2E-2A22-2F42-90B6-CDA76B6EE1E9}">
      <dgm:prSet phldrT="[Text]" custT="1"/>
      <dgm:spPr/>
      <dgm:t>
        <a:bodyPr/>
        <a:lstStyle/>
        <a:p>
          <a:r>
            <a:rPr lang="el-GR" sz="1800" b="1" dirty="0" smtClean="0">
              <a:solidFill>
                <a:srgbClr val="FF0000"/>
              </a:solidFill>
            </a:rPr>
            <a:t>Βιοιατρικές Κατασκευες &amp; Οργανολογία</a:t>
          </a:r>
        </a:p>
        <a:p>
          <a:r>
            <a:rPr lang="el-GR" sz="1200" i="1" dirty="0" smtClean="0"/>
            <a:t>Πως το παρακολουθούμε &amp; το μετράμε</a:t>
          </a:r>
        </a:p>
        <a:p>
          <a:r>
            <a:rPr lang="el-GR" sz="1200" i="1" dirty="0" smtClean="0"/>
            <a:t>Πως αναπτύσουμε μία ιδέα</a:t>
          </a:r>
          <a:endParaRPr lang="en-US" sz="1200" i="1" dirty="0"/>
        </a:p>
      </dgm:t>
    </dgm:pt>
    <dgm:pt modelId="{88F5A6C5-B307-B947-B3CD-265D546A573E}" type="parTrans" cxnId="{38703F8F-D7F4-CE4B-9613-9E2B1CBDDD0F}">
      <dgm:prSet/>
      <dgm:spPr/>
      <dgm:t>
        <a:bodyPr/>
        <a:lstStyle/>
        <a:p>
          <a:endParaRPr lang="en-US"/>
        </a:p>
      </dgm:t>
    </dgm:pt>
    <dgm:pt modelId="{AA9E879F-BAD7-8C45-976A-6AF6D42D3A43}" type="sibTrans" cxnId="{38703F8F-D7F4-CE4B-9613-9E2B1CBDDD0F}">
      <dgm:prSet/>
      <dgm:spPr/>
      <dgm:t>
        <a:bodyPr/>
        <a:lstStyle/>
        <a:p>
          <a:endParaRPr lang="en-US"/>
        </a:p>
      </dgm:t>
    </dgm:pt>
    <dgm:pt modelId="{B174DA95-DEB2-1341-96DF-45CBF71BE0E5}">
      <dgm:prSet phldrT="[Text]" custT="1"/>
      <dgm:spPr/>
      <dgm:t>
        <a:bodyPr/>
        <a:lstStyle/>
        <a:p>
          <a:r>
            <a:rPr lang="el-GR" sz="1800" b="1" dirty="0" smtClean="0">
              <a:solidFill>
                <a:srgbClr val="FF0000"/>
              </a:solidFill>
            </a:rPr>
            <a:t>ΕΦΑΡΜΟΓΕΣ</a:t>
          </a:r>
        </a:p>
        <a:p>
          <a:r>
            <a:rPr lang="el-GR" sz="1200" i="1" dirty="0" smtClean="0"/>
            <a:t>Πως το θεραπεύουμε</a:t>
          </a:r>
          <a:endParaRPr lang="en-US" sz="1200" i="1" dirty="0" smtClean="0"/>
        </a:p>
        <a:p>
          <a:r>
            <a:rPr lang="en-US" sz="1200" dirty="0" smtClean="0"/>
            <a:t>- </a:t>
          </a:r>
          <a:r>
            <a:rPr lang="el-GR" sz="1200" dirty="0" smtClean="0"/>
            <a:t>Ιστομηχανική</a:t>
          </a:r>
        </a:p>
        <a:p>
          <a:r>
            <a:rPr lang="el-GR" sz="1200" dirty="0" smtClean="0"/>
            <a:t>- Ανάπτυξη φαρμάκων</a:t>
          </a:r>
        </a:p>
        <a:p>
          <a:r>
            <a:rPr lang="el-GR" sz="1200" dirty="0" smtClean="0"/>
            <a:t>- Ιατρικά μηχανήματα</a:t>
          </a:r>
        </a:p>
        <a:p>
          <a:r>
            <a:rPr lang="el-GR" sz="1200" dirty="0" smtClean="0"/>
            <a:t>...</a:t>
          </a:r>
        </a:p>
      </dgm:t>
    </dgm:pt>
    <dgm:pt modelId="{919744D3-E4D6-1E47-832A-901F07E9682D}" type="parTrans" cxnId="{26D25439-28B5-1347-916B-7CC27639DC94}">
      <dgm:prSet/>
      <dgm:spPr/>
      <dgm:t>
        <a:bodyPr/>
        <a:lstStyle/>
        <a:p>
          <a:endParaRPr lang="en-US"/>
        </a:p>
      </dgm:t>
    </dgm:pt>
    <dgm:pt modelId="{4F1DEE6E-2E24-2149-9FC6-512161B0B2EC}" type="sibTrans" cxnId="{26D25439-28B5-1347-916B-7CC27639DC94}">
      <dgm:prSet/>
      <dgm:spPr/>
      <dgm:t>
        <a:bodyPr/>
        <a:lstStyle/>
        <a:p>
          <a:endParaRPr lang="en-US"/>
        </a:p>
      </dgm:t>
    </dgm:pt>
    <dgm:pt modelId="{55D13E96-32A0-8949-8893-EC316E57A25F}">
      <dgm:prSet phldrT="[Text]" custT="1"/>
      <dgm:spPr/>
      <dgm:t>
        <a:bodyPr/>
        <a:lstStyle/>
        <a:p>
          <a:r>
            <a:rPr lang="el-GR" sz="1800" b="1" dirty="0" smtClean="0">
              <a:solidFill>
                <a:srgbClr val="FF0000"/>
              </a:solidFill>
            </a:rPr>
            <a:t>Βιοπληροφορική </a:t>
          </a:r>
          <a:r>
            <a:rPr lang="en-US" sz="1800" b="1" dirty="0" smtClean="0">
              <a:solidFill>
                <a:srgbClr val="FF0000"/>
              </a:solidFill>
            </a:rPr>
            <a:t>Systems Biology</a:t>
          </a:r>
          <a:r>
            <a:rPr lang="el-GR" sz="1800" b="1" dirty="0" smtClean="0">
              <a:solidFill>
                <a:srgbClr val="FF0000"/>
              </a:solidFill>
            </a:rPr>
            <a:t>  </a:t>
          </a:r>
        </a:p>
        <a:p>
          <a:r>
            <a:rPr lang="el-GR" sz="1800" b="1" dirty="0" smtClean="0">
              <a:solidFill>
                <a:srgbClr val="FF0000"/>
              </a:solidFill>
            </a:rPr>
            <a:t>Εμβιομηχανική Βιορευστομηχανική Βιοαπεικόνιση</a:t>
          </a:r>
        </a:p>
        <a:p>
          <a:r>
            <a:rPr lang="el-GR" sz="1200" i="1" dirty="0" smtClean="0"/>
            <a:t>Πως το αναλύουμε</a:t>
          </a:r>
          <a:endParaRPr lang="en-US" sz="1200" i="1" dirty="0"/>
        </a:p>
      </dgm:t>
    </dgm:pt>
    <dgm:pt modelId="{527C3051-47AE-D04A-9F05-5E6343C6F718}" type="parTrans" cxnId="{435DFB66-5DF1-BA48-985D-311BE51B9BCC}">
      <dgm:prSet/>
      <dgm:spPr/>
      <dgm:t>
        <a:bodyPr/>
        <a:lstStyle/>
        <a:p>
          <a:endParaRPr lang="en-US"/>
        </a:p>
      </dgm:t>
    </dgm:pt>
    <dgm:pt modelId="{C460EE37-20D4-344F-A90F-2CFB0DD10E9A}" type="sibTrans" cxnId="{435DFB66-5DF1-BA48-985D-311BE51B9BCC}">
      <dgm:prSet/>
      <dgm:spPr/>
      <dgm:t>
        <a:bodyPr/>
        <a:lstStyle/>
        <a:p>
          <a:endParaRPr lang="en-US"/>
        </a:p>
      </dgm:t>
    </dgm:pt>
    <dgm:pt modelId="{9009F6A8-25BF-EC45-9EE2-9C0A56BB9329}" type="pres">
      <dgm:prSet presAssocID="{041E61C4-F1A4-0942-9898-38C72201EA07}" presName="cycle" presStyleCnt="0">
        <dgm:presLayoutVars>
          <dgm:chMax val="1"/>
          <dgm:dir/>
          <dgm:animLvl val="ctr"/>
          <dgm:resizeHandles val="exact"/>
        </dgm:presLayoutVars>
      </dgm:prSet>
      <dgm:spPr/>
      <dgm:t>
        <a:bodyPr/>
        <a:lstStyle/>
        <a:p>
          <a:endParaRPr lang="en-US"/>
        </a:p>
      </dgm:t>
    </dgm:pt>
    <dgm:pt modelId="{DCD2FA58-E19E-EC4B-B772-9075C13E5598}" type="pres">
      <dgm:prSet presAssocID="{0AE90E6F-DB5D-D943-920D-4BE5827E545B}" presName="centerShape" presStyleLbl="node0" presStyleIdx="0" presStyleCnt="1" custScaleX="128635" custScaleY="105678"/>
      <dgm:spPr/>
      <dgm:t>
        <a:bodyPr/>
        <a:lstStyle/>
        <a:p>
          <a:endParaRPr lang="en-US"/>
        </a:p>
      </dgm:t>
    </dgm:pt>
    <dgm:pt modelId="{77AD47F3-4E93-224C-9302-668E678B692E}" type="pres">
      <dgm:prSet presAssocID="{96AC398B-20DC-D046-87F8-69B481F54DC4}" presName="Name9" presStyleLbl="parChTrans1D2" presStyleIdx="0" presStyleCnt="4"/>
      <dgm:spPr/>
      <dgm:t>
        <a:bodyPr/>
        <a:lstStyle/>
        <a:p>
          <a:endParaRPr lang="en-US"/>
        </a:p>
      </dgm:t>
    </dgm:pt>
    <dgm:pt modelId="{46D459B1-F338-4143-8E0F-9EDAC275304A}" type="pres">
      <dgm:prSet presAssocID="{96AC398B-20DC-D046-87F8-69B481F54DC4}" presName="connTx" presStyleLbl="parChTrans1D2" presStyleIdx="0" presStyleCnt="4"/>
      <dgm:spPr/>
      <dgm:t>
        <a:bodyPr/>
        <a:lstStyle/>
        <a:p>
          <a:endParaRPr lang="en-US"/>
        </a:p>
      </dgm:t>
    </dgm:pt>
    <dgm:pt modelId="{61108188-9B26-804B-9BB1-F3C1D6208D85}" type="pres">
      <dgm:prSet presAssocID="{C7C57EDD-829F-9341-8927-5C5F86FADA42}" presName="node" presStyleLbl="node1" presStyleIdx="0" presStyleCnt="4" custScaleX="128635" custScaleY="89976" custRadScaleRad="70121" custRadScaleInc="-2430">
        <dgm:presLayoutVars>
          <dgm:bulletEnabled val="1"/>
        </dgm:presLayoutVars>
      </dgm:prSet>
      <dgm:spPr/>
      <dgm:t>
        <a:bodyPr/>
        <a:lstStyle/>
        <a:p>
          <a:endParaRPr lang="en-US"/>
        </a:p>
      </dgm:t>
    </dgm:pt>
    <dgm:pt modelId="{3CF47C83-7689-5840-92E4-36458A69FCDA}" type="pres">
      <dgm:prSet presAssocID="{88F5A6C5-B307-B947-B3CD-265D546A573E}" presName="Name9" presStyleLbl="parChTrans1D2" presStyleIdx="1" presStyleCnt="4"/>
      <dgm:spPr/>
      <dgm:t>
        <a:bodyPr/>
        <a:lstStyle/>
        <a:p>
          <a:endParaRPr lang="en-US"/>
        </a:p>
      </dgm:t>
    </dgm:pt>
    <dgm:pt modelId="{E8A391F8-575E-5649-A3A5-3080BFC51E7B}" type="pres">
      <dgm:prSet presAssocID="{88F5A6C5-B307-B947-B3CD-265D546A573E}" presName="connTx" presStyleLbl="parChTrans1D2" presStyleIdx="1" presStyleCnt="4"/>
      <dgm:spPr/>
      <dgm:t>
        <a:bodyPr/>
        <a:lstStyle/>
        <a:p>
          <a:endParaRPr lang="en-US"/>
        </a:p>
      </dgm:t>
    </dgm:pt>
    <dgm:pt modelId="{485F8721-0102-7D4D-B262-BA4FB1E1599E}" type="pres">
      <dgm:prSet presAssocID="{A69A1A2E-2A22-2F42-90B6-CDA76B6EE1E9}" presName="node" presStyleLbl="node1" presStyleIdx="1" presStyleCnt="4" custScaleX="189052" custScaleY="124968" custRadScaleRad="155178" custRadScaleInc="-1202">
        <dgm:presLayoutVars>
          <dgm:bulletEnabled val="1"/>
        </dgm:presLayoutVars>
      </dgm:prSet>
      <dgm:spPr/>
      <dgm:t>
        <a:bodyPr/>
        <a:lstStyle/>
        <a:p>
          <a:endParaRPr lang="en-US"/>
        </a:p>
      </dgm:t>
    </dgm:pt>
    <dgm:pt modelId="{F9E5D829-4272-D249-9702-10760279C39C}" type="pres">
      <dgm:prSet presAssocID="{919744D3-E4D6-1E47-832A-901F07E9682D}" presName="Name9" presStyleLbl="parChTrans1D2" presStyleIdx="2" presStyleCnt="4"/>
      <dgm:spPr/>
      <dgm:t>
        <a:bodyPr/>
        <a:lstStyle/>
        <a:p>
          <a:endParaRPr lang="en-US"/>
        </a:p>
      </dgm:t>
    </dgm:pt>
    <dgm:pt modelId="{001E715D-BFDA-D44E-9069-7D0E231E2E39}" type="pres">
      <dgm:prSet presAssocID="{919744D3-E4D6-1E47-832A-901F07E9682D}" presName="connTx" presStyleLbl="parChTrans1D2" presStyleIdx="2" presStyleCnt="4"/>
      <dgm:spPr/>
      <dgm:t>
        <a:bodyPr/>
        <a:lstStyle/>
        <a:p>
          <a:endParaRPr lang="en-US"/>
        </a:p>
      </dgm:t>
    </dgm:pt>
    <dgm:pt modelId="{0274E4CE-1156-7D40-A04F-207174EB6F30}" type="pres">
      <dgm:prSet presAssocID="{B174DA95-DEB2-1341-96DF-45CBF71BE0E5}" presName="node" presStyleLbl="node1" presStyleIdx="2" presStyleCnt="4" custScaleX="174277" custScaleY="105774" custRadScaleRad="96879" custRadScaleInc="752">
        <dgm:presLayoutVars>
          <dgm:bulletEnabled val="1"/>
        </dgm:presLayoutVars>
      </dgm:prSet>
      <dgm:spPr/>
      <dgm:t>
        <a:bodyPr/>
        <a:lstStyle/>
        <a:p>
          <a:endParaRPr lang="en-US"/>
        </a:p>
      </dgm:t>
    </dgm:pt>
    <dgm:pt modelId="{305EB0AC-159D-094D-AE9F-C8194903E1CC}" type="pres">
      <dgm:prSet presAssocID="{527C3051-47AE-D04A-9F05-5E6343C6F718}" presName="Name9" presStyleLbl="parChTrans1D2" presStyleIdx="3" presStyleCnt="4"/>
      <dgm:spPr/>
      <dgm:t>
        <a:bodyPr/>
        <a:lstStyle/>
        <a:p>
          <a:endParaRPr lang="en-US"/>
        </a:p>
      </dgm:t>
    </dgm:pt>
    <dgm:pt modelId="{B7FD9A77-7905-C44F-8950-7DF9597798DF}" type="pres">
      <dgm:prSet presAssocID="{527C3051-47AE-D04A-9F05-5E6343C6F718}" presName="connTx" presStyleLbl="parChTrans1D2" presStyleIdx="3" presStyleCnt="4"/>
      <dgm:spPr/>
      <dgm:t>
        <a:bodyPr/>
        <a:lstStyle/>
        <a:p>
          <a:endParaRPr lang="en-US"/>
        </a:p>
      </dgm:t>
    </dgm:pt>
    <dgm:pt modelId="{2E4C2BA3-38A0-FA4D-A2D6-B3D49AF11412}" type="pres">
      <dgm:prSet presAssocID="{55D13E96-32A0-8949-8893-EC316E57A25F}" presName="node" presStyleLbl="node1" presStyleIdx="3" presStyleCnt="4" custScaleX="199508" custScaleY="124968" custRadScaleRad="155172" custRadScaleInc="-401">
        <dgm:presLayoutVars>
          <dgm:bulletEnabled val="1"/>
        </dgm:presLayoutVars>
      </dgm:prSet>
      <dgm:spPr/>
      <dgm:t>
        <a:bodyPr/>
        <a:lstStyle/>
        <a:p>
          <a:endParaRPr lang="en-US"/>
        </a:p>
      </dgm:t>
    </dgm:pt>
  </dgm:ptLst>
  <dgm:cxnLst>
    <dgm:cxn modelId="{FE29F8AB-E41D-5A42-A519-1DB37293470E}" type="presOf" srcId="{88F5A6C5-B307-B947-B3CD-265D546A573E}" destId="{3CF47C83-7689-5840-92E4-36458A69FCDA}" srcOrd="0" destOrd="0" presId="urn:microsoft.com/office/officeart/2005/8/layout/radial1"/>
    <dgm:cxn modelId="{81741DC4-F93E-564D-8447-34E4D4971310}" type="presOf" srcId="{0AE90E6F-DB5D-D943-920D-4BE5827E545B}" destId="{DCD2FA58-E19E-EC4B-B772-9075C13E5598}" srcOrd="0" destOrd="0" presId="urn:microsoft.com/office/officeart/2005/8/layout/radial1"/>
    <dgm:cxn modelId="{13FEFF7B-0C7C-AF4A-A912-81773F3A15DF}" srcId="{041E61C4-F1A4-0942-9898-38C72201EA07}" destId="{0AE90E6F-DB5D-D943-920D-4BE5827E545B}" srcOrd="0" destOrd="0" parTransId="{0B8A0067-E77F-444F-88FF-1171C95E8516}" sibTransId="{7557DF92-EB99-2F4C-9BEE-1AC1A3066733}"/>
    <dgm:cxn modelId="{5C537324-6F8C-4645-871E-E751C063BFA6}" type="presOf" srcId="{96AC398B-20DC-D046-87F8-69B481F54DC4}" destId="{77AD47F3-4E93-224C-9302-668E678B692E}" srcOrd="0" destOrd="0" presId="urn:microsoft.com/office/officeart/2005/8/layout/radial1"/>
    <dgm:cxn modelId="{B31928D8-7C12-EC47-BFA9-448D5C002671}" type="presOf" srcId="{C7C57EDD-829F-9341-8927-5C5F86FADA42}" destId="{61108188-9B26-804B-9BB1-F3C1D6208D85}" srcOrd="0" destOrd="0" presId="urn:microsoft.com/office/officeart/2005/8/layout/radial1"/>
    <dgm:cxn modelId="{38703F8F-D7F4-CE4B-9613-9E2B1CBDDD0F}" srcId="{0AE90E6F-DB5D-D943-920D-4BE5827E545B}" destId="{A69A1A2E-2A22-2F42-90B6-CDA76B6EE1E9}" srcOrd="1" destOrd="0" parTransId="{88F5A6C5-B307-B947-B3CD-265D546A573E}" sibTransId="{AA9E879F-BAD7-8C45-976A-6AF6D42D3A43}"/>
    <dgm:cxn modelId="{9F6F3607-E880-474E-9117-C0E532888C31}" srcId="{0AE90E6F-DB5D-D943-920D-4BE5827E545B}" destId="{C7C57EDD-829F-9341-8927-5C5F86FADA42}" srcOrd="0" destOrd="0" parTransId="{96AC398B-20DC-D046-87F8-69B481F54DC4}" sibTransId="{19F548AA-79A7-6743-91FA-7CDC156110F4}"/>
    <dgm:cxn modelId="{BC7865FF-FB34-364E-BAD7-9A70D148CBB6}" type="presOf" srcId="{527C3051-47AE-D04A-9F05-5E6343C6F718}" destId="{305EB0AC-159D-094D-AE9F-C8194903E1CC}" srcOrd="0" destOrd="0" presId="urn:microsoft.com/office/officeart/2005/8/layout/radial1"/>
    <dgm:cxn modelId="{01B32954-91C1-A54D-8336-AD268C747CDC}" type="presOf" srcId="{919744D3-E4D6-1E47-832A-901F07E9682D}" destId="{F9E5D829-4272-D249-9702-10760279C39C}" srcOrd="0" destOrd="0" presId="urn:microsoft.com/office/officeart/2005/8/layout/radial1"/>
    <dgm:cxn modelId="{6A050CE8-38D7-E14F-824C-9DBE129DE35B}" type="presOf" srcId="{B174DA95-DEB2-1341-96DF-45CBF71BE0E5}" destId="{0274E4CE-1156-7D40-A04F-207174EB6F30}" srcOrd="0" destOrd="0" presId="urn:microsoft.com/office/officeart/2005/8/layout/radial1"/>
    <dgm:cxn modelId="{37A7BDDB-9B00-9A41-84D6-86131897556E}" type="presOf" srcId="{55D13E96-32A0-8949-8893-EC316E57A25F}" destId="{2E4C2BA3-38A0-FA4D-A2D6-B3D49AF11412}" srcOrd="0" destOrd="0" presId="urn:microsoft.com/office/officeart/2005/8/layout/radial1"/>
    <dgm:cxn modelId="{E548EC9A-3425-3E46-9E25-BD9E2DE0ED4A}" type="presOf" srcId="{96AC398B-20DC-D046-87F8-69B481F54DC4}" destId="{46D459B1-F338-4143-8E0F-9EDAC275304A}" srcOrd="1" destOrd="0" presId="urn:microsoft.com/office/officeart/2005/8/layout/radial1"/>
    <dgm:cxn modelId="{E564C509-DA0B-6245-8CCD-E7A101A0E641}" type="presOf" srcId="{919744D3-E4D6-1E47-832A-901F07E9682D}" destId="{001E715D-BFDA-D44E-9069-7D0E231E2E39}" srcOrd="1" destOrd="0" presId="urn:microsoft.com/office/officeart/2005/8/layout/radial1"/>
    <dgm:cxn modelId="{318C4023-A864-6D47-B846-16039B3C2D42}" type="presOf" srcId="{041E61C4-F1A4-0942-9898-38C72201EA07}" destId="{9009F6A8-25BF-EC45-9EE2-9C0A56BB9329}" srcOrd="0" destOrd="0" presId="urn:microsoft.com/office/officeart/2005/8/layout/radial1"/>
    <dgm:cxn modelId="{A327A5DD-1324-514F-8C50-A47E55920F61}" type="presOf" srcId="{527C3051-47AE-D04A-9F05-5E6343C6F718}" destId="{B7FD9A77-7905-C44F-8950-7DF9597798DF}" srcOrd="1" destOrd="0" presId="urn:microsoft.com/office/officeart/2005/8/layout/radial1"/>
    <dgm:cxn modelId="{43E8D9FA-B61F-6446-9135-3734121FEC06}" type="presOf" srcId="{88F5A6C5-B307-B947-B3CD-265D546A573E}" destId="{E8A391F8-575E-5649-A3A5-3080BFC51E7B}" srcOrd="1" destOrd="0" presId="urn:microsoft.com/office/officeart/2005/8/layout/radial1"/>
    <dgm:cxn modelId="{26D25439-28B5-1347-916B-7CC27639DC94}" srcId="{0AE90E6F-DB5D-D943-920D-4BE5827E545B}" destId="{B174DA95-DEB2-1341-96DF-45CBF71BE0E5}" srcOrd="2" destOrd="0" parTransId="{919744D3-E4D6-1E47-832A-901F07E9682D}" sibTransId="{4F1DEE6E-2E24-2149-9FC6-512161B0B2EC}"/>
    <dgm:cxn modelId="{435DFB66-5DF1-BA48-985D-311BE51B9BCC}" srcId="{0AE90E6F-DB5D-D943-920D-4BE5827E545B}" destId="{55D13E96-32A0-8949-8893-EC316E57A25F}" srcOrd="3" destOrd="0" parTransId="{527C3051-47AE-D04A-9F05-5E6343C6F718}" sibTransId="{C460EE37-20D4-344F-A90F-2CFB0DD10E9A}"/>
    <dgm:cxn modelId="{BAE7E094-F5B1-E94D-89E6-11921997CEFE}" type="presOf" srcId="{A69A1A2E-2A22-2F42-90B6-CDA76B6EE1E9}" destId="{485F8721-0102-7D4D-B262-BA4FB1E1599E}" srcOrd="0" destOrd="0" presId="urn:microsoft.com/office/officeart/2005/8/layout/radial1"/>
    <dgm:cxn modelId="{CCB777D6-CFCA-6C49-87A9-93B9A478D4FE}" type="presParOf" srcId="{9009F6A8-25BF-EC45-9EE2-9C0A56BB9329}" destId="{DCD2FA58-E19E-EC4B-B772-9075C13E5598}" srcOrd="0" destOrd="0" presId="urn:microsoft.com/office/officeart/2005/8/layout/radial1"/>
    <dgm:cxn modelId="{B7282DD5-04F7-CC41-9257-0E9A880A0A1E}" type="presParOf" srcId="{9009F6A8-25BF-EC45-9EE2-9C0A56BB9329}" destId="{77AD47F3-4E93-224C-9302-668E678B692E}" srcOrd="1" destOrd="0" presId="urn:microsoft.com/office/officeart/2005/8/layout/radial1"/>
    <dgm:cxn modelId="{D015707E-AC52-3849-BF7B-5FB00FD9E2C3}" type="presParOf" srcId="{77AD47F3-4E93-224C-9302-668E678B692E}" destId="{46D459B1-F338-4143-8E0F-9EDAC275304A}" srcOrd="0" destOrd="0" presId="urn:microsoft.com/office/officeart/2005/8/layout/radial1"/>
    <dgm:cxn modelId="{310FB6A3-9D8F-C441-A2C4-2AB5F2D3510F}" type="presParOf" srcId="{9009F6A8-25BF-EC45-9EE2-9C0A56BB9329}" destId="{61108188-9B26-804B-9BB1-F3C1D6208D85}" srcOrd="2" destOrd="0" presId="urn:microsoft.com/office/officeart/2005/8/layout/radial1"/>
    <dgm:cxn modelId="{48150588-5BA4-0D46-8423-70008EF96570}" type="presParOf" srcId="{9009F6A8-25BF-EC45-9EE2-9C0A56BB9329}" destId="{3CF47C83-7689-5840-92E4-36458A69FCDA}" srcOrd="3" destOrd="0" presId="urn:microsoft.com/office/officeart/2005/8/layout/radial1"/>
    <dgm:cxn modelId="{9D98D3EE-1CA2-4E4E-95CC-43468C84FAA4}" type="presParOf" srcId="{3CF47C83-7689-5840-92E4-36458A69FCDA}" destId="{E8A391F8-575E-5649-A3A5-3080BFC51E7B}" srcOrd="0" destOrd="0" presId="urn:microsoft.com/office/officeart/2005/8/layout/radial1"/>
    <dgm:cxn modelId="{88AA6F3A-E775-AE43-99F6-A725A341E650}" type="presParOf" srcId="{9009F6A8-25BF-EC45-9EE2-9C0A56BB9329}" destId="{485F8721-0102-7D4D-B262-BA4FB1E1599E}" srcOrd="4" destOrd="0" presId="urn:microsoft.com/office/officeart/2005/8/layout/radial1"/>
    <dgm:cxn modelId="{F0A09814-D45C-4345-B905-149272D0E08E}" type="presParOf" srcId="{9009F6A8-25BF-EC45-9EE2-9C0A56BB9329}" destId="{F9E5D829-4272-D249-9702-10760279C39C}" srcOrd="5" destOrd="0" presId="urn:microsoft.com/office/officeart/2005/8/layout/radial1"/>
    <dgm:cxn modelId="{F3B1F2F7-3201-4845-82FB-DD65E1A5A00A}" type="presParOf" srcId="{F9E5D829-4272-D249-9702-10760279C39C}" destId="{001E715D-BFDA-D44E-9069-7D0E231E2E39}" srcOrd="0" destOrd="0" presId="urn:microsoft.com/office/officeart/2005/8/layout/radial1"/>
    <dgm:cxn modelId="{854D76F4-EA7B-1146-90C8-519DF352235E}" type="presParOf" srcId="{9009F6A8-25BF-EC45-9EE2-9C0A56BB9329}" destId="{0274E4CE-1156-7D40-A04F-207174EB6F30}" srcOrd="6" destOrd="0" presId="urn:microsoft.com/office/officeart/2005/8/layout/radial1"/>
    <dgm:cxn modelId="{7F87AD9B-C543-F041-A7E3-4E8AC977C678}" type="presParOf" srcId="{9009F6A8-25BF-EC45-9EE2-9C0A56BB9329}" destId="{305EB0AC-159D-094D-AE9F-C8194903E1CC}" srcOrd="7" destOrd="0" presId="urn:microsoft.com/office/officeart/2005/8/layout/radial1"/>
    <dgm:cxn modelId="{9AB7D269-1F52-8C4E-9D72-58AA49B57BC9}" type="presParOf" srcId="{305EB0AC-159D-094D-AE9F-C8194903E1CC}" destId="{B7FD9A77-7905-C44F-8950-7DF9597798DF}" srcOrd="0" destOrd="0" presId="urn:microsoft.com/office/officeart/2005/8/layout/radial1"/>
    <dgm:cxn modelId="{2A722783-D23F-D841-9765-747CCDFC2A7D}" type="presParOf" srcId="{9009F6A8-25BF-EC45-9EE2-9C0A56BB9329}" destId="{2E4C2BA3-38A0-FA4D-A2D6-B3D49AF11412}"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2FA58-E19E-EC4B-B772-9075C13E5598}">
      <dsp:nvSpPr>
        <dsp:cNvPr id="0" name=""/>
        <dsp:cNvSpPr/>
      </dsp:nvSpPr>
      <dsp:spPr>
        <a:xfrm>
          <a:off x="2857967" y="1961929"/>
          <a:ext cx="2023221" cy="1662144"/>
        </a:xfrm>
        <a:prstGeom prst="ellipse">
          <a:avLst/>
        </a:prstGeom>
        <a:solidFill>
          <a:schemeClr val="accent2"/>
        </a:solidFill>
        <a:ln w="26425"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l-GR" sz="1800" b="1" kern="1200" dirty="0" smtClean="0">
              <a:solidFill>
                <a:srgbClr val="FF0000"/>
              </a:solidFill>
            </a:rPr>
            <a:t>Βιολογικό Σύστημα</a:t>
          </a:r>
        </a:p>
        <a:p>
          <a:pPr lvl="0" algn="ctr" defTabSz="800100">
            <a:lnSpc>
              <a:spcPct val="90000"/>
            </a:lnSpc>
            <a:spcBef>
              <a:spcPct val="0"/>
            </a:spcBef>
            <a:spcAft>
              <a:spcPct val="35000"/>
            </a:spcAft>
          </a:pPr>
          <a:r>
            <a:rPr lang="el-GR" sz="1200" kern="1200" dirty="0" smtClean="0"/>
            <a:t>Κύτταρο, όργανο, οργανισμός, σύνολο οργανισμών</a:t>
          </a:r>
          <a:endParaRPr lang="en-US" sz="1200" kern="1200" dirty="0"/>
        </a:p>
      </dsp:txBody>
      <dsp:txXfrm>
        <a:off x="3154261" y="2205344"/>
        <a:ext cx="1430633" cy="1175314"/>
      </dsp:txXfrm>
    </dsp:sp>
    <dsp:sp modelId="{77AD47F3-4E93-224C-9302-668E678B692E}">
      <dsp:nvSpPr>
        <dsp:cNvPr id="0" name=""/>
        <dsp:cNvSpPr/>
      </dsp:nvSpPr>
      <dsp:spPr>
        <a:xfrm rot="5334390">
          <a:off x="3803295" y="1994937"/>
          <a:ext cx="102804" cy="36974"/>
        </a:xfrm>
        <a:custGeom>
          <a:avLst/>
          <a:gdLst/>
          <a:ahLst/>
          <a:cxnLst/>
          <a:rect l="0" t="0" r="0" b="0"/>
          <a:pathLst>
            <a:path>
              <a:moveTo>
                <a:pt x="0" y="18487"/>
              </a:moveTo>
              <a:lnTo>
                <a:pt x="102804" y="1848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852128" y="2010854"/>
        <a:ext cx="5140" cy="5140"/>
      </dsp:txXfrm>
    </dsp:sp>
    <dsp:sp modelId="{61108188-9B26-804B-9BB1-F3C1D6208D85}">
      <dsp:nvSpPr>
        <dsp:cNvPr id="0" name=""/>
        <dsp:cNvSpPr/>
      </dsp:nvSpPr>
      <dsp:spPr>
        <a:xfrm>
          <a:off x="2830563" y="649703"/>
          <a:ext cx="2023221" cy="1415177"/>
        </a:xfrm>
        <a:prstGeom prst="ellips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l-GR" sz="2000" b="1" kern="1200" dirty="0" smtClean="0">
              <a:solidFill>
                <a:srgbClr val="FF0000"/>
              </a:solidFill>
            </a:rPr>
            <a:t>ΒΙΟΛΟΓΙΑ</a:t>
          </a:r>
        </a:p>
        <a:p>
          <a:pPr lvl="0" algn="ctr" defTabSz="889000">
            <a:lnSpc>
              <a:spcPct val="90000"/>
            </a:lnSpc>
            <a:spcBef>
              <a:spcPct val="0"/>
            </a:spcBef>
            <a:spcAft>
              <a:spcPct val="35000"/>
            </a:spcAft>
          </a:pPr>
          <a:r>
            <a:rPr lang="el-GR" sz="1200" kern="1200" dirty="0" smtClean="0"/>
            <a:t>Αρχές Λειτουργείας Βιολογικού Συστήματος</a:t>
          </a:r>
        </a:p>
      </dsp:txBody>
      <dsp:txXfrm>
        <a:off x="3126857" y="856951"/>
        <a:ext cx="1430633" cy="1000681"/>
      </dsp:txXfrm>
    </dsp:sp>
    <dsp:sp modelId="{3CF47C83-7689-5840-92E4-36458A69FCDA}">
      <dsp:nvSpPr>
        <dsp:cNvPr id="0" name=""/>
        <dsp:cNvSpPr/>
      </dsp:nvSpPr>
      <dsp:spPr>
        <a:xfrm rot="10755175">
          <a:off x="4683726" y="2762611"/>
          <a:ext cx="197344" cy="36974"/>
        </a:xfrm>
        <a:custGeom>
          <a:avLst/>
          <a:gdLst/>
          <a:ahLst/>
          <a:cxnLst/>
          <a:rect l="0" t="0" r="0" b="0"/>
          <a:pathLst>
            <a:path>
              <a:moveTo>
                <a:pt x="0" y="18487"/>
              </a:moveTo>
              <a:lnTo>
                <a:pt x="197344" y="1848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4777464" y="2776165"/>
        <a:ext cx="9867" cy="9867"/>
      </dsp:txXfrm>
    </dsp:sp>
    <dsp:sp modelId="{485F8721-0102-7D4D-B262-BA4FB1E1599E}">
      <dsp:nvSpPr>
        <dsp:cNvPr id="0" name=""/>
        <dsp:cNvSpPr/>
      </dsp:nvSpPr>
      <dsp:spPr>
        <a:xfrm>
          <a:off x="4683445" y="1780229"/>
          <a:ext cx="2973483" cy="1965545"/>
        </a:xfrm>
        <a:prstGeom prst="ellips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l-GR" sz="1800" b="1" kern="1200" dirty="0" smtClean="0">
              <a:solidFill>
                <a:srgbClr val="FF0000"/>
              </a:solidFill>
            </a:rPr>
            <a:t>Βιοιατρικές Κατασκευες &amp; Οργανολογία</a:t>
          </a:r>
        </a:p>
        <a:p>
          <a:pPr lvl="0" algn="ctr" defTabSz="800100">
            <a:lnSpc>
              <a:spcPct val="90000"/>
            </a:lnSpc>
            <a:spcBef>
              <a:spcPct val="0"/>
            </a:spcBef>
            <a:spcAft>
              <a:spcPct val="35000"/>
            </a:spcAft>
          </a:pPr>
          <a:r>
            <a:rPr lang="el-GR" sz="1200" i="1" kern="1200" dirty="0" smtClean="0"/>
            <a:t>Πως το παρακολουθούμε &amp; το μετράμε</a:t>
          </a:r>
        </a:p>
        <a:p>
          <a:pPr lvl="0" algn="ctr" defTabSz="800100">
            <a:lnSpc>
              <a:spcPct val="90000"/>
            </a:lnSpc>
            <a:spcBef>
              <a:spcPct val="0"/>
            </a:spcBef>
            <a:spcAft>
              <a:spcPct val="35000"/>
            </a:spcAft>
          </a:pPr>
          <a:r>
            <a:rPr lang="el-GR" sz="1200" i="1" kern="1200" dirty="0" smtClean="0"/>
            <a:t>Πως αναπτύσουμε μία ιδέα</a:t>
          </a:r>
          <a:endParaRPr lang="en-US" sz="1200" i="1" kern="1200" dirty="0"/>
        </a:p>
      </dsp:txBody>
      <dsp:txXfrm>
        <a:off x="5118902" y="2068076"/>
        <a:ext cx="2102569" cy="1389851"/>
      </dsp:txXfrm>
    </dsp:sp>
    <dsp:sp modelId="{F9E5D829-4272-D249-9702-10760279C39C}">
      <dsp:nvSpPr>
        <dsp:cNvPr id="0" name=""/>
        <dsp:cNvSpPr/>
      </dsp:nvSpPr>
      <dsp:spPr>
        <a:xfrm rot="5420304">
          <a:off x="3703211" y="3766084"/>
          <a:ext cx="321020" cy="36974"/>
        </a:xfrm>
        <a:custGeom>
          <a:avLst/>
          <a:gdLst/>
          <a:ahLst/>
          <a:cxnLst/>
          <a:rect l="0" t="0" r="0" b="0"/>
          <a:pathLst>
            <a:path>
              <a:moveTo>
                <a:pt x="0" y="18487"/>
              </a:moveTo>
              <a:lnTo>
                <a:pt x="321020" y="1848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rot="10800000">
        <a:off x="3855696" y="3776546"/>
        <a:ext cx="16051" cy="16051"/>
      </dsp:txXfrm>
    </dsp:sp>
    <dsp:sp modelId="{0274E4CE-1156-7D40-A04F-207174EB6F30}">
      <dsp:nvSpPr>
        <dsp:cNvPr id="0" name=""/>
        <dsp:cNvSpPr/>
      </dsp:nvSpPr>
      <dsp:spPr>
        <a:xfrm>
          <a:off x="2487312" y="3945074"/>
          <a:ext cx="2741096" cy="1663654"/>
        </a:xfrm>
        <a:prstGeom prst="ellips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l-GR" sz="1800" b="1" kern="1200" dirty="0" smtClean="0">
              <a:solidFill>
                <a:srgbClr val="FF0000"/>
              </a:solidFill>
            </a:rPr>
            <a:t>ΕΦΑΡΜΟΓΕΣ</a:t>
          </a:r>
        </a:p>
        <a:p>
          <a:pPr lvl="0" algn="ctr" defTabSz="800100">
            <a:lnSpc>
              <a:spcPct val="90000"/>
            </a:lnSpc>
            <a:spcBef>
              <a:spcPct val="0"/>
            </a:spcBef>
            <a:spcAft>
              <a:spcPct val="35000"/>
            </a:spcAft>
          </a:pPr>
          <a:r>
            <a:rPr lang="el-GR" sz="1200" i="1" kern="1200" dirty="0" smtClean="0"/>
            <a:t>Πως το θεραπεύουμε</a:t>
          </a:r>
          <a:endParaRPr lang="en-US" sz="1200" i="1" kern="1200" dirty="0" smtClean="0"/>
        </a:p>
        <a:p>
          <a:pPr lvl="0" algn="ctr" defTabSz="800100">
            <a:lnSpc>
              <a:spcPct val="90000"/>
            </a:lnSpc>
            <a:spcBef>
              <a:spcPct val="0"/>
            </a:spcBef>
            <a:spcAft>
              <a:spcPct val="35000"/>
            </a:spcAft>
          </a:pPr>
          <a:r>
            <a:rPr lang="en-US" sz="1200" kern="1200" dirty="0" smtClean="0"/>
            <a:t>- </a:t>
          </a:r>
          <a:r>
            <a:rPr lang="el-GR" sz="1200" kern="1200" dirty="0" smtClean="0"/>
            <a:t>Ιστομηχανική</a:t>
          </a:r>
        </a:p>
        <a:p>
          <a:pPr lvl="0" algn="ctr" defTabSz="800100">
            <a:lnSpc>
              <a:spcPct val="90000"/>
            </a:lnSpc>
            <a:spcBef>
              <a:spcPct val="0"/>
            </a:spcBef>
            <a:spcAft>
              <a:spcPct val="35000"/>
            </a:spcAft>
          </a:pPr>
          <a:r>
            <a:rPr lang="el-GR" sz="1200" kern="1200" dirty="0" smtClean="0"/>
            <a:t>- Ανάπτυξη φαρμάκων</a:t>
          </a:r>
        </a:p>
        <a:p>
          <a:pPr lvl="0" algn="ctr" defTabSz="800100">
            <a:lnSpc>
              <a:spcPct val="90000"/>
            </a:lnSpc>
            <a:spcBef>
              <a:spcPct val="0"/>
            </a:spcBef>
            <a:spcAft>
              <a:spcPct val="35000"/>
            </a:spcAft>
          </a:pPr>
          <a:r>
            <a:rPr lang="el-GR" sz="1200" kern="1200" dirty="0" smtClean="0"/>
            <a:t>- Ιατρικά μηχανήματα</a:t>
          </a:r>
        </a:p>
        <a:p>
          <a:pPr lvl="0" algn="ctr" defTabSz="800100">
            <a:lnSpc>
              <a:spcPct val="90000"/>
            </a:lnSpc>
            <a:spcBef>
              <a:spcPct val="0"/>
            </a:spcBef>
            <a:spcAft>
              <a:spcPct val="35000"/>
            </a:spcAft>
          </a:pPr>
          <a:r>
            <a:rPr lang="el-GR" sz="1200" kern="1200" dirty="0" smtClean="0"/>
            <a:t>...</a:t>
          </a:r>
        </a:p>
      </dsp:txBody>
      <dsp:txXfrm>
        <a:off x="2888736" y="4188710"/>
        <a:ext cx="1938248" cy="1176382"/>
      </dsp:txXfrm>
    </dsp:sp>
    <dsp:sp modelId="{305EB0AC-159D-094D-AE9F-C8194903E1CC}">
      <dsp:nvSpPr>
        <dsp:cNvPr id="0" name=""/>
        <dsp:cNvSpPr/>
      </dsp:nvSpPr>
      <dsp:spPr>
        <a:xfrm rot="21585045">
          <a:off x="2857980" y="2778306"/>
          <a:ext cx="279922" cy="36974"/>
        </a:xfrm>
        <a:custGeom>
          <a:avLst/>
          <a:gdLst/>
          <a:ahLst/>
          <a:cxnLst/>
          <a:rect l="0" t="0" r="0" b="0"/>
          <a:pathLst>
            <a:path>
              <a:moveTo>
                <a:pt x="0" y="18487"/>
              </a:moveTo>
              <a:lnTo>
                <a:pt x="279922" y="1848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990943" y="2789795"/>
        <a:ext cx="13996" cy="13996"/>
      </dsp:txXfrm>
    </dsp:sp>
    <dsp:sp modelId="{2E4C2BA3-38A0-FA4D-A2D6-B3D49AF11412}">
      <dsp:nvSpPr>
        <dsp:cNvPr id="0" name=""/>
        <dsp:cNvSpPr/>
      </dsp:nvSpPr>
      <dsp:spPr>
        <a:xfrm>
          <a:off x="0" y="1820236"/>
          <a:ext cx="3137939" cy="1965545"/>
        </a:xfrm>
        <a:prstGeom prst="ellipse">
          <a:avLst/>
        </a:prstGeom>
        <a:gradFill rotWithShape="0">
          <a:gsLst>
            <a:gs pos="0">
              <a:schemeClr val="accent1">
                <a:hueOff val="0"/>
                <a:satOff val="0"/>
                <a:lumOff val="0"/>
                <a:alphaOff val="0"/>
                <a:shade val="70000"/>
                <a:satMod val="150000"/>
              </a:schemeClr>
            </a:gs>
            <a:gs pos="34000">
              <a:schemeClr val="accent1">
                <a:hueOff val="0"/>
                <a:satOff val="0"/>
                <a:lumOff val="0"/>
                <a:alphaOff val="0"/>
                <a:shade val="70000"/>
                <a:satMod val="140000"/>
              </a:schemeClr>
            </a:gs>
            <a:gs pos="70000">
              <a:schemeClr val="accent1">
                <a:hueOff val="0"/>
                <a:satOff val="0"/>
                <a:lumOff val="0"/>
                <a:alphaOff val="0"/>
                <a:tint val="100000"/>
                <a:shade val="90000"/>
                <a:satMod val="140000"/>
              </a:schemeClr>
            </a:gs>
            <a:gs pos="100000">
              <a:schemeClr val="accent1">
                <a:hueOff val="0"/>
                <a:satOff val="0"/>
                <a:lumOff val="0"/>
                <a:alphaOff val="0"/>
                <a:tint val="100000"/>
                <a:shade val="100000"/>
                <a:satMod val="10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l-GR" sz="1800" b="1" kern="1200" dirty="0" smtClean="0">
              <a:solidFill>
                <a:srgbClr val="FF0000"/>
              </a:solidFill>
            </a:rPr>
            <a:t>Βιοπληροφορική </a:t>
          </a:r>
          <a:r>
            <a:rPr lang="en-US" sz="1800" b="1" kern="1200" dirty="0" smtClean="0">
              <a:solidFill>
                <a:srgbClr val="FF0000"/>
              </a:solidFill>
            </a:rPr>
            <a:t>Systems Biology</a:t>
          </a:r>
          <a:r>
            <a:rPr lang="el-GR" sz="1800" b="1" kern="1200" dirty="0" smtClean="0">
              <a:solidFill>
                <a:srgbClr val="FF0000"/>
              </a:solidFill>
            </a:rPr>
            <a:t>  </a:t>
          </a:r>
        </a:p>
        <a:p>
          <a:pPr lvl="0" algn="ctr" defTabSz="800100">
            <a:lnSpc>
              <a:spcPct val="90000"/>
            </a:lnSpc>
            <a:spcBef>
              <a:spcPct val="0"/>
            </a:spcBef>
            <a:spcAft>
              <a:spcPct val="35000"/>
            </a:spcAft>
          </a:pPr>
          <a:r>
            <a:rPr lang="el-GR" sz="1800" b="1" kern="1200" dirty="0" smtClean="0">
              <a:solidFill>
                <a:srgbClr val="FF0000"/>
              </a:solidFill>
            </a:rPr>
            <a:t>Εμβιομηχανική Βιορευστομηχανική Βιοαπεικόνιση</a:t>
          </a:r>
        </a:p>
        <a:p>
          <a:pPr lvl="0" algn="ctr" defTabSz="800100">
            <a:lnSpc>
              <a:spcPct val="90000"/>
            </a:lnSpc>
            <a:spcBef>
              <a:spcPct val="0"/>
            </a:spcBef>
            <a:spcAft>
              <a:spcPct val="35000"/>
            </a:spcAft>
          </a:pPr>
          <a:r>
            <a:rPr lang="el-GR" sz="1200" i="1" kern="1200" dirty="0" smtClean="0"/>
            <a:t>Πως το αναλύουμε</a:t>
          </a:r>
          <a:endParaRPr lang="en-US" sz="1200" i="1" kern="1200" dirty="0"/>
        </a:p>
      </dsp:txBody>
      <dsp:txXfrm>
        <a:off x="459541" y="2108083"/>
        <a:ext cx="2218857" cy="138985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CE18515-3D86-1D41-BD44-E0D3DE036E92}" type="datetimeFigureOut">
              <a:rPr lang="en-US" smtClean="0"/>
              <a:t>11/10/16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46E4B18-6C9D-6E4C-B246-8B188047593C}" type="slidenum">
              <a:rPr lang="en-US" smtClean="0"/>
              <a:t>‹#›</a:t>
            </a:fld>
            <a:endParaRPr lang="en-US"/>
          </a:p>
        </p:txBody>
      </p:sp>
    </p:spTree>
    <p:extLst>
      <p:ext uri="{BB962C8B-B14F-4D97-AF65-F5344CB8AC3E}">
        <p14:creationId xmlns:p14="http://schemas.microsoft.com/office/powerpoint/2010/main" val="22870132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E2F148-54BD-4349-BD10-B7333EAF03AE}" type="datetimeFigureOut">
              <a:rPr lang="en-US" smtClean="0"/>
              <a:t>11/10/16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smtClean="0"/>
              <a:t>Click to edit Master text styles</a:t>
            </a:r>
          </a:p>
          <a:p>
            <a:pPr lvl="1"/>
            <a:r>
              <a:rPr lang="el-GR" smtClean="0"/>
              <a:t>Second level</a:t>
            </a:r>
          </a:p>
          <a:p>
            <a:pPr lvl="2"/>
            <a:r>
              <a:rPr lang="el-GR" smtClean="0"/>
              <a:t>Third level</a:t>
            </a:r>
          </a:p>
          <a:p>
            <a:pPr lvl="3"/>
            <a:r>
              <a:rPr lang="el-GR" smtClean="0"/>
              <a:t>Fourth level</a:t>
            </a:r>
          </a:p>
          <a:p>
            <a:pPr lvl="4"/>
            <a:r>
              <a:rPr lang="el-GR"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6B56C4-39FD-8B41-B9B2-4F17400951E0}" type="slidenum">
              <a:rPr lang="en-US" smtClean="0"/>
              <a:t>‹#›</a:t>
            </a:fld>
            <a:endParaRPr lang="en-US"/>
          </a:p>
        </p:txBody>
      </p:sp>
    </p:spTree>
    <p:extLst>
      <p:ext uri="{BB962C8B-B14F-4D97-AF65-F5344CB8AC3E}">
        <p14:creationId xmlns:p14="http://schemas.microsoft.com/office/powerpoint/2010/main" val="208659125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a:bodyPr>
          <a:lstStyle>
            <a:lvl1pPr algn="ctr">
              <a:defRPr sz="3200"/>
            </a:lvl1pPr>
          </a:lstStyle>
          <a:p>
            <a:r>
              <a:rPr lang="en-US" dirty="0" smtClean="0"/>
              <a:t>Click to edit Master title style</a:t>
            </a:r>
            <a:endParaRPr lang="en-US" dirty="0"/>
          </a:p>
        </p:txBody>
      </p:sp>
      <p:sp>
        <p:nvSpPr>
          <p:cNvPr id="3" name="Content Placeholder 2"/>
          <p:cNvSpPr>
            <a:spLocks noGrp="1"/>
          </p:cNvSpPr>
          <p:nvPr>
            <p:ph idx="1"/>
          </p:nvPr>
        </p:nvSpPr>
        <p:spPr>
          <a:xfrm>
            <a:off x="226285" y="710473"/>
            <a:ext cx="8636713" cy="4876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a:xfrm>
            <a:off x="7620000" y="6510528"/>
            <a:ext cx="1524000" cy="329184"/>
          </a:xfrm>
        </p:spPr>
        <p:txBody>
          <a:bodyPr/>
          <a:lstStyle>
            <a:lvl1pPr algn="r">
              <a:defRPr/>
            </a:lvl1pPr>
          </a:lstStyle>
          <a:p>
            <a:r>
              <a:rPr lang="el-GR" dirty="0" smtClean="0"/>
              <a:t>Σελ. </a:t>
            </a:r>
            <a:fld id="{0CFEC368-1D7A-4F81-ABF6-AE0E36BAF64C}" type="slidenum">
              <a:rPr lang="en-US" smtClean="0"/>
              <a:pPr/>
              <a:t>‹#›</a:t>
            </a:fld>
            <a:endParaRPr lang="en-US" dirty="0"/>
          </a:p>
        </p:txBody>
      </p:sp>
      <p:cxnSp>
        <p:nvCxnSpPr>
          <p:cNvPr id="7" name="Straight Connector 6"/>
          <p:cNvCxnSpPr/>
          <p:nvPr userDrawn="1"/>
        </p:nvCxnSpPr>
        <p:spPr>
          <a:xfrm>
            <a:off x="0" y="517763"/>
            <a:ext cx="91440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17936"/>
            <a:ext cx="8229600" cy="9906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84736"/>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649224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3"/>
          </p:nvPr>
        </p:nvSpPr>
        <p:spPr>
          <a:xfrm>
            <a:off x="3429000" y="651052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651052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
        <p:nvSpPr>
          <p:cNvPr id="9" name="Footer Placeholder 4"/>
          <p:cNvSpPr txBox="1">
            <a:spLocks/>
          </p:cNvSpPr>
          <p:nvPr userDrawn="1"/>
        </p:nvSpPr>
        <p:spPr>
          <a:xfrm>
            <a:off x="63367" y="6510528"/>
            <a:ext cx="3291669" cy="329184"/>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l-GR" dirty="0" smtClean="0"/>
              <a:t>Μάθημα 1ο</a:t>
            </a: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Lst>
  <p:hf hdr="0" ftr="0" dt="0"/>
  <p:txStyles>
    <p:titleStyle>
      <a:lvl1pPr algn="l" defTabSz="914400" rtl="0" eaLnBrk="1" latinLnBrk="0" hangingPunct="1">
        <a:spcBef>
          <a:spcPct val="0"/>
        </a:spcBef>
        <a:buNone/>
        <a:defRPr sz="4000" kern="1200" spc="-100" baseline="0">
          <a:solidFill>
            <a:schemeClr val="tx1"/>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png"/></Relationships>
</file>

<file path=ppt/slides/_rels/slide18.xml.rels><?xml version="1.0" encoding="UTF-8" standalone="yes"?>
<Relationships xmlns="http://schemas.openxmlformats.org/package/2006/relationships"><Relationship Id="rId11" Type="http://schemas.openxmlformats.org/officeDocument/2006/relationships/image" Target="../media/image26.jpeg"/><Relationship Id="rId12" Type="http://schemas.openxmlformats.org/officeDocument/2006/relationships/image" Target="../media/image35.png"/><Relationship Id="rId13" Type="http://schemas.openxmlformats.org/officeDocument/2006/relationships/image" Target="../media/image36.jpeg"/><Relationship Id="rId14" Type="http://schemas.openxmlformats.org/officeDocument/2006/relationships/image" Target="../media/image37.png"/><Relationship Id="rId1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8.jpe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jpe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hyperlink" Target="http://static.howstuffworks.com/gif/artificial-heart-abiocor-hand.jpg" TargetMode="External"/><Relationship Id="rId10" Type="http://schemas.openxmlformats.org/officeDocument/2006/relationships/image" Target="../media/image3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36.jpeg"/><Relationship Id="rId5" Type="http://schemas.openxmlformats.org/officeDocument/2006/relationships/image" Target="../media/image41.jpe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9" Type="http://schemas.openxmlformats.org/officeDocument/2006/relationships/image" Target="../media/image45.png"/><Relationship Id="rId10"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 Id="rId3" Type="http://schemas.openxmlformats.org/officeDocument/2006/relationships/image" Target="../media/image48.png"/></Relationships>
</file>

<file path=ppt/slides/_rels/slide22.xml.rels><?xml version="1.0" encoding="UTF-8" standalone="yes"?>
<Relationships xmlns="http://schemas.openxmlformats.org/package/2006/relationships"><Relationship Id="rId11" Type="http://schemas.openxmlformats.org/officeDocument/2006/relationships/image" Target="../media/image43.png"/><Relationship Id="rId12"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1.jpe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40.jpeg"/><Relationship Id="rId9" Type="http://schemas.openxmlformats.org/officeDocument/2006/relationships/image" Target="../media/image36.jpeg"/><Relationship Id="rId10"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 Id="rId3" Type="http://schemas.openxmlformats.org/officeDocument/2006/relationships/image" Target="../media/image5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25.xml.rels><?xml version="1.0" encoding="UTF-8" standalone="yes"?>
<Relationships xmlns="http://schemas.openxmlformats.org/package/2006/relationships"><Relationship Id="rId9" Type="http://schemas.openxmlformats.org/officeDocument/2006/relationships/image" Target="../media/image63.png"/><Relationship Id="rId20" Type="http://schemas.openxmlformats.org/officeDocument/2006/relationships/image" Target="../media/image74.png"/><Relationship Id="rId21" Type="http://schemas.openxmlformats.org/officeDocument/2006/relationships/image" Target="../media/image75.png"/><Relationship Id="rId22" Type="http://schemas.openxmlformats.org/officeDocument/2006/relationships/image" Target="../media/image76.png"/><Relationship Id="rId23" Type="http://schemas.openxmlformats.org/officeDocument/2006/relationships/image" Target="../media/image77.png"/><Relationship Id="rId10" Type="http://schemas.openxmlformats.org/officeDocument/2006/relationships/image" Target="../media/image64.png"/><Relationship Id="rId11" Type="http://schemas.openxmlformats.org/officeDocument/2006/relationships/image" Target="../media/image65.png"/><Relationship Id="rId12" Type="http://schemas.openxmlformats.org/officeDocument/2006/relationships/image" Target="../media/image66.png"/><Relationship Id="rId13" Type="http://schemas.openxmlformats.org/officeDocument/2006/relationships/image" Target="../media/image67.png"/><Relationship Id="rId14" Type="http://schemas.openxmlformats.org/officeDocument/2006/relationships/image" Target="../media/image68.png"/><Relationship Id="rId15" Type="http://schemas.openxmlformats.org/officeDocument/2006/relationships/image" Target="../media/image69.png"/><Relationship Id="rId16" Type="http://schemas.openxmlformats.org/officeDocument/2006/relationships/image" Target="../media/image70.png"/><Relationship Id="rId17" Type="http://schemas.openxmlformats.org/officeDocument/2006/relationships/image" Target="../media/image71.png"/><Relationship Id="rId18" Type="http://schemas.openxmlformats.org/officeDocument/2006/relationships/image" Target="../media/image72.png"/><Relationship Id="rId19" Type="http://schemas.openxmlformats.org/officeDocument/2006/relationships/image" Target="../media/image73.png"/><Relationship Id="rId1" Type="http://schemas.openxmlformats.org/officeDocument/2006/relationships/slideLayout" Target="../slideLayouts/slideLayout2.xml"/><Relationship Id="rId2" Type="http://schemas.openxmlformats.org/officeDocument/2006/relationships/image" Target="../media/image56.png"/><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8" Type="http://schemas.openxmlformats.org/officeDocument/2006/relationships/image" Target="../media/image62.png"/></Relationships>
</file>

<file path=ppt/slides/_rels/slide26.xml.rels><?xml version="1.0" encoding="UTF-8" standalone="yes"?>
<Relationships xmlns="http://schemas.openxmlformats.org/package/2006/relationships"><Relationship Id="rId9" Type="http://schemas.openxmlformats.org/officeDocument/2006/relationships/image" Target="cid:ii_13e651a075337c5a" TargetMode="External"/><Relationship Id="rId20" Type="http://schemas.openxmlformats.org/officeDocument/2006/relationships/image" Target="../media/image89.png"/><Relationship Id="rId21" Type="http://schemas.openxmlformats.org/officeDocument/2006/relationships/image" Target="../media/image90.png"/><Relationship Id="rId22" Type="http://schemas.openxmlformats.org/officeDocument/2006/relationships/image" Target="../media/image91.png"/><Relationship Id="rId23" Type="http://schemas.openxmlformats.org/officeDocument/2006/relationships/image" Target="../media/image92.png"/><Relationship Id="rId24" Type="http://schemas.openxmlformats.org/officeDocument/2006/relationships/image" Target="../media/image93.png"/><Relationship Id="rId25" Type="http://schemas.openxmlformats.org/officeDocument/2006/relationships/image" Target="../media/image94.png"/><Relationship Id="rId26" Type="http://schemas.openxmlformats.org/officeDocument/2006/relationships/image" Target="../media/image95.png"/><Relationship Id="rId10" Type="http://schemas.openxmlformats.org/officeDocument/2006/relationships/image" Target="../media/image80.png"/><Relationship Id="rId11" Type="http://schemas.openxmlformats.org/officeDocument/2006/relationships/image" Target="../media/image81.png"/><Relationship Id="rId12" Type="http://schemas.openxmlformats.org/officeDocument/2006/relationships/image" Target="../media/image82.png"/><Relationship Id="rId13" Type="http://schemas.openxmlformats.org/officeDocument/2006/relationships/image" Target="../media/image83.png"/><Relationship Id="rId14" Type="http://schemas.microsoft.com/office/2007/relationships/hdphoto" Target="../media/hdphoto1.wdp"/><Relationship Id="rId15" Type="http://schemas.openxmlformats.org/officeDocument/2006/relationships/image" Target="../media/image84.png"/><Relationship Id="rId16" Type="http://schemas.openxmlformats.org/officeDocument/2006/relationships/image" Target="../media/image85.png"/><Relationship Id="rId17" Type="http://schemas.openxmlformats.org/officeDocument/2006/relationships/image" Target="../media/image86.png"/><Relationship Id="rId18" Type="http://schemas.openxmlformats.org/officeDocument/2006/relationships/image" Target="../media/image87.png"/><Relationship Id="rId19"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image" Target="../media/image78.png"/><Relationship Id="rId3" Type="http://schemas.openxmlformats.org/officeDocument/2006/relationships/image" Target="../media/image58.png"/><Relationship Id="rId4" Type="http://schemas.openxmlformats.org/officeDocument/2006/relationships/image" Target="../media/image61.png"/><Relationship Id="rId5" Type="http://schemas.openxmlformats.org/officeDocument/2006/relationships/image" Target="../media/image60.png"/><Relationship Id="rId6" Type="http://schemas.openxmlformats.org/officeDocument/2006/relationships/image" Target="../media/image59.png"/><Relationship Id="rId7" Type="http://schemas.openxmlformats.org/officeDocument/2006/relationships/image" Target="../media/image62.png"/><Relationship Id="rId8" Type="http://schemas.openxmlformats.org/officeDocument/2006/relationships/image" Target="../media/image79.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96.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ntuabio.wikispaces.com/"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32.xml.rels><?xml version="1.0" encoding="UTF-8" standalone="yes"?>
<Relationships xmlns="http://schemas.openxmlformats.org/package/2006/relationships"><Relationship Id="rId3" Type="http://schemas.openxmlformats.org/officeDocument/2006/relationships/image" Target="../media/image98.png"/><Relationship Id="rId4"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png"/><Relationship Id="rId3" Type="http://schemas.openxmlformats.org/officeDocument/2006/relationships/image" Target="../media/image10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emf"/></Relationships>
</file>

<file path=ppt/slides/_rels/slide42.xml.rels><?xml version="1.0" encoding="UTF-8" standalone="yes"?>
<Relationships xmlns="http://schemas.openxmlformats.org/package/2006/relationships"><Relationship Id="rId3" Type="http://schemas.openxmlformats.org/officeDocument/2006/relationships/image" Target="../media/image108.jpeg"/><Relationship Id="rId4" Type="http://schemas.openxmlformats.org/officeDocument/2006/relationships/image" Target="../media/image109.jpeg"/><Relationship Id="rId1" Type="http://schemas.openxmlformats.org/officeDocument/2006/relationships/slideLayout" Target="../slideLayouts/slideLayout2.xml"/><Relationship Id="rId2" Type="http://schemas.openxmlformats.org/officeDocument/2006/relationships/image" Target="../media/image10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77.png"/><Relationship Id="rId5" Type="http://schemas.openxmlformats.org/officeDocument/2006/relationships/image" Target="../media/image111.jpeg"/><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 Id="rId3" Type="http://schemas.openxmlformats.org/officeDocument/2006/relationships/image" Target="../media/image1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tuabio.wikispaces.com/" TargetMode="External"/><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image" Target="../media/image118.jpeg"/><Relationship Id="rId4" Type="http://schemas.openxmlformats.org/officeDocument/2006/relationships/image" Target="../media/image119.jpeg"/><Relationship Id="rId5" Type="http://schemas.openxmlformats.org/officeDocument/2006/relationships/image" Target="../media/image120.png"/><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3.xml.rels><?xml version="1.0" encoding="UTF-8" standalone="yes"?>
<Relationships xmlns="http://schemas.openxmlformats.org/package/2006/relationships"><Relationship Id="rId11" Type="http://schemas.openxmlformats.org/officeDocument/2006/relationships/image" Target="../media/image26.jpeg"/><Relationship Id="rId12" Type="http://schemas.openxmlformats.org/officeDocument/2006/relationships/image" Target="../media/image35.png"/><Relationship Id="rId13" Type="http://schemas.openxmlformats.org/officeDocument/2006/relationships/image" Target="../media/image36.jpeg"/><Relationship Id="rId14" Type="http://schemas.openxmlformats.org/officeDocument/2006/relationships/image" Target="../media/image37.png"/><Relationship Id="rId1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20.jpeg"/><Relationship Id="rId3" Type="http://schemas.openxmlformats.org/officeDocument/2006/relationships/image" Target="../media/image28.jpe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jpe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hyperlink" Target="http://static.howstuffworks.com/gif/artificial-heart-abiocor-hand.jpg" TargetMode="External"/><Relationship Id="rId10" Type="http://schemas.openxmlformats.org/officeDocument/2006/relationships/image" Target="../media/image34.jpeg"/></Relationships>
</file>

<file path=ppt/slides/_rels/slide54.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3.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55.xml.rels><?xml version="1.0" encoding="UTF-8" standalone="yes"?>
<Relationships xmlns="http://schemas.openxmlformats.org/package/2006/relationships"><Relationship Id="rId3" Type="http://schemas.openxmlformats.org/officeDocument/2006/relationships/image" Target="../media/image126.png"/><Relationship Id="rId4" Type="http://schemas.openxmlformats.org/officeDocument/2006/relationships/image" Target="../media/image127.png"/><Relationship Id="rId5" Type="http://schemas.openxmlformats.org/officeDocument/2006/relationships/image" Target="../media/image128.png"/><Relationship Id="rId6" Type="http://schemas.openxmlformats.org/officeDocument/2006/relationships/image" Target="../media/image121.png"/><Relationship Id="rId7" Type="http://schemas.openxmlformats.org/officeDocument/2006/relationships/image" Target="../media/image129.jpeg"/><Relationship Id="rId8" Type="http://schemas.openxmlformats.org/officeDocument/2006/relationships/image" Target="../media/image130.jpe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57.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34.png"/><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58.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8.png"/><Relationship Id="rId6" Type="http://schemas.openxmlformats.org/officeDocument/2006/relationships/image" Target="../media/image139.png"/><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 Id="rId3" Type="http://schemas.openxmlformats.org/officeDocument/2006/relationships/image" Target="../media/image14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685800" y="4507993"/>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3146398" y="403408"/>
            <a:ext cx="5997602" cy="1837764"/>
          </a:xfrm>
        </p:spPr>
        <p:txBody>
          <a:bodyPr/>
          <a:lstStyle/>
          <a:p>
            <a:r>
              <a:rPr lang="el-GR" sz="3600" dirty="0" smtClean="0"/>
              <a:t>ΕΜΒΙΟΜΗΧΑΝΙΚΗ ΚΑΙ ΒΙΟΙΑΤΡΙΚΗ</a:t>
            </a:r>
            <a:br>
              <a:rPr lang="el-GR" sz="3600" dirty="0" smtClean="0"/>
            </a:br>
            <a:r>
              <a:rPr lang="el-GR" sz="3600" dirty="0" smtClean="0"/>
              <a:t>ΤΕΧΝΟΛΟΓΙΑ</a:t>
            </a:r>
            <a:endParaRPr lang="en-US" sz="3600" dirty="0"/>
          </a:p>
        </p:txBody>
      </p:sp>
      <p:sp>
        <p:nvSpPr>
          <p:cNvPr id="3" name="Subtitle 2"/>
          <p:cNvSpPr>
            <a:spLocks noGrp="1"/>
          </p:cNvSpPr>
          <p:nvPr>
            <p:ph type="subTitle" idx="1"/>
          </p:nvPr>
        </p:nvSpPr>
        <p:spPr>
          <a:xfrm>
            <a:off x="3032243" y="4509581"/>
            <a:ext cx="5700620" cy="1503424"/>
          </a:xfrm>
        </p:spPr>
        <p:txBody>
          <a:bodyPr>
            <a:normAutofit lnSpcReduction="10000"/>
          </a:bodyPr>
          <a:lstStyle/>
          <a:p>
            <a:r>
              <a:rPr lang="el-GR" dirty="0" smtClean="0"/>
              <a:t>7</a:t>
            </a:r>
            <a:r>
              <a:rPr lang="el-GR" baseline="30000" dirty="0" smtClean="0"/>
              <a:t>ο</a:t>
            </a:r>
            <a:r>
              <a:rPr lang="el-GR" dirty="0" smtClean="0"/>
              <a:t> εξάμηνο</a:t>
            </a:r>
          </a:p>
          <a:p>
            <a:r>
              <a:rPr lang="el-GR" dirty="0" smtClean="0"/>
              <a:t>Σχολή Μηχανολόγων Μηχανικών ΕΜΠ</a:t>
            </a:r>
          </a:p>
          <a:p>
            <a:r>
              <a:rPr lang="el-GR" sz="1900" dirty="0" smtClean="0"/>
              <a:t>Διδάσκων:</a:t>
            </a:r>
            <a:endParaRPr lang="el-GR" sz="1900" dirty="0"/>
          </a:p>
          <a:p>
            <a:r>
              <a:rPr lang="el-GR" sz="1900" dirty="0" smtClean="0"/>
              <a:t>Λεωνίδας Αλεξόπουλος</a:t>
            </a:r>
          </a:p>
          <a:p>
            <a:endParaRPr lang="en-US" dirty="0"/>
          </a:p>
        </p:txBody>
      </p:sp>
      <p:sp>
        <p:nvSpPr>
          <p:cNvPr id="6" name="Rectangle 5"/>
          <p:cNvSpPr/>
          <p:nvPr/>
        </p:nvSpPr>
        <p:spPr>
          <a:xfrm>
            <a:off x="1469675" y="6035045"/>
            <a:ext cx="1344566" cy="215444"/>
          </a:xfrm>
          <a:prstGeom prst="rect">
            <a:avLst/>
          </a:prstGeom>
        </p:spPr>
        <p:txBody>
          <a:bodyPr wrap="none">
            <a:spAutoFit/>
          </a:bodyPr>
          <a:lstStyle/>
          <a:p>
            <a:pPr algn="r"/>
            <a:r>
              <a:rPr lang="de-DE" sz="800" i="1" dirty="0"/>
              <a:t>Fritz Kahn (1888 – 1968)</a:t>
            </a:r>
            <a:endParaRPr lang="en-US" sz="800" i="1" dirty="0"/>
          </a:p>
        </p:txBody>
      </p:sp>
      <p:sp>
        <p:nvSpPr>
          <p:cNvPr id="4" name="TextBox 3"/>
          <p:cNvSpPr txBox="1"/>
          <p:nvPr/>
        </p:nvSpPr>
        <p:spPr>
          <a:xfrm>
            <a:off x="3032243" y="3682151"/>
            <a:ext cx="4303281" cy="461665"/>
          </a:xfrm>
          <a:prstGeom prst="rect">
            <a:avLst/>
          </a:prstGeom>
          <a:noFill/>
        </p:spPr>
        <p:txBody>
          <a:bodyPr wrap="none" rtlCol="0">
            <a:spAutoFit/>
          </a:bodyPr>
          <a:lstStyle/>
          <a:p>
            <a:r>
              <a:rPr lang="en-US" sz="2400" b="1" dirty="0" smtClean="0"/>
              <a:t>#</a:t>
            </a:r>
            <a:r>
              <a:rPr lang="el-GR" sz="2400" b="1" dirty="0" smtClean="0"/>
              <a:t>1: ΕΙΣΑΓΩΓΗ / </a:t>
            </a:r>
            <a:r>
              <a:rPr lang="en-US" sz="2400" b="1" dirty="0" smtClean="0"/>
              <a:t>Introduction</a:t>
            </a:r>
            <a:endParaRPr lang="en-US" sz="2400" b="1" dirty="0"/>
          </a:p>
        </p:txBody>
      </p:sp>
      <p:sp>
        <p:nvSpPr>
          <p:cNvPr id="8" name="Slide Number Placeholder 7"/>
          <p:cNvSpPr>
            <a:spLocks noGrp="1"/>
          </p:cNvSpPr>
          <p:nvPr>
            <p:ph type="sldNum" sz="quarter" idx="12"/>
          </p:nvPr>
        </p:nvSpPr>
        <p:spPr/>
        <p:txBody>
          <a:bodyPr/>
          <a:lstStyle/>
          <a:p>
            <a:fld id="{0CFEC368-1D7A-4F81-ABF6-AE0E36BAF64C}" type="slidenum">
              <a:rPr lang="en-US" smtClean="0"/>
              <a:pPr/>
              <a:t>1</a:t>
            </a:fld>
            <a:endParaRPr lang="en-US"/>
          </a:p>
        </p:txBody>
      </p:sp>
      <p:sp>
        <p:nvSpPr>
          <p:cNvPr id="9" name="Title 1"/>
          <p:cNvSpPr txBox="1">
            <a:spLocks/>
          </p:cNvSpPr>
          <p:nvPr/>
        </p:nvSpPr>
        <p:spPr>
          <a:xfrm>
            <a:off x="3146398" y="2243094"/>
            <a:ext cx="5997602" cy="848657"/>
          </a:xfrm>
          <a:prstGeom prst="rect">
            <a:avLst/>
          </a:prstGeom>
        </p:spPr>
        <p:txBody>
          <a:bodyPr vert="horz" lIns="91440" tIns="45720" rIns="91440" bIns="45720" rtlCol="0" anchor="b">
            <a:noAutofit/>
          </a:bodyPr>
          <a:lstStyle>
            <a:lvl1pPr algn="l" defTabSz="914400" rtl="0" eaLnBrk="1" latinLnBrk="0" hangingPunct="1">
              <a:spcBef>
                <a:spcPct val="0"/>
              </a:spcBef>
              <a:buNone/>
              <a:defRPr sz="5400" kern="1200" cap="all" spc="-100" baseline="0">
                <a:solidFill>
                  <a:schemeClr val="tx1"/>
                </a:solidFill>
                <a:latin typeface="+mj-lt"/>
                <a:ea typeface="+mj-ea"/>
                <a:cs typeface="+mj-cs"/>
              </a:defRPr>
            </a:lvl1pPr>
          </a:lstStyle>
          <a:p>
            <a:r>
              <a:rPr lang="en-US" sz="2400" dirty="0" smtClean="0"/>
              <a:t>BIOMECHANICS &amp; BIOMEDICAL ENGINEERING </a:t>
            </a:r>
            <a:endParaRPr lang="en-US" sz="2400" dirty="0"/>
          </a:p>
        </p:txBody>
      </p:sp>
      <p:cxnSp>
        <p:nvCxnSpPr>
          <p:cNvPr id="10" name="Straight Connector 9"/>
          <p:cNvCxnSpPr/>
          <p:nvPr/>
        </p:nvCxnSpPr>
        <p:spPr>
          <a:xfrm>
            <a:off x="685800" y="2241506"/>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2"/>
          <a:srcRect l="3935" t="7103" r="5159" b="1274"/>
          <a:stretch/>
        </p:blipFill>
        <p:spPr>
          <a:xfrm>
            <a:off x="165926" y="621274"/>
            <a:ext cx="2648315" cy="5391731"/>
          </a:xfrm>
          <a:prstGeom prst="rect">
            <a:avLst/>
          </a:prstGeom>
        </p:spPr>
      </p:pic>
    </p:spTree>
    <p:extLst>
      <p:ext uri="{BB962C8B-B14F-4D97-AF65-F5344CB8AC3E}">
        <p14:creationId xmlns:p14="http://schemas.microsoft.com/office/powerpoint/2010/main" val="9293102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088"/>
            <a:ext cx="9144000" cy="516175"/>
          </a:xfrm>
        </p:spPr>
        <p:txBody>
          <a:bodyPr>
            <a:normAutofit fontScale="90000"/>
          </a:bodyPr>
          <a:lstStyle/>
          <a:p>
            <a:r>
              <a:rPr lang="el-GR" dirty="0" smtClean="0"/>
              <a:t>Βιοϊατρικός Μηχανικός: </a:t>
            </a:r>
            <a:br>
              <a:rPr lang="el-GR" dirty="0" smtClean="0"/>
            </a:br>
            <a:r>
              <a:rPr lang="el-GR" dirty="0" smtClean="0"/>
              <a:t>Μία αναπτυσόμενη επιστήμη με επαγγελματικές ευκαιρίες</a:t>
            </a:r>
            <a:endParaRPr lang="en-US" dirty="0"/>
          </a:p>
        </p:txBody>
      </p:sp>
      <p:pic>
        <p:nvPicPr>
          <p:cNvPr id="9" name="Picture 8"/>
          <p:cNvPicPr>
            <a:picLocks noChangeAspect="1"/>
          </p:cNvPicPr>
          <p:nvPr/>
        </p:nvPicPr>
        <p:blipFill>
          <a:blip r:embed="rId2"/>
          <a:stretch>
            <a:fillRect/>
          </a:stretch>
        </p:blipFill>
        <p:spPr>
          <a:xfrm>
            <a:off x="49977" y="1101762"/>
            <a:ext cx="3318295" cy="5380106"/>
          </a:xfrm>
          <a:prstGeom prst="rect">
            <a:avLst/>
          </a:prstGeom>
        </p:spPr>
      </p:pic>
      <p:pic>
        <p:nvPicPr>
          <p:cNvPr id="10" name="Picture 9"/>
          <p:cNvPicPr>
            <a:picLocks noChangeAspect="1"/>
          </p:cNvPicPr>
          <p:nvPr/>
        </p:nvPicPr>
        <p:blipFill>
          <a:blip r:embed="rId3"/>
          <a:stretch>
            <a:fillRect/>
          </a:stretch>
        </p:blipFill>
        <p:spPr>
          <a:xfrm>
            <a:off x="3373844" y="1407555"/>
            <a:ext cx="2621282" cy="5086952"/>
          </a:xfrm>
          <a:prstGeom prst="rect">
            <a:avLst/>
          </a:prstGeom>
        </p:spPr>
      </p:pic>
      <p:pic>
        <p:nvPicPr>
          <p:cNvPr id="11" name="Picture 10"/>
          <p:cNvPicPr>
            <a:picLocks noChangeAspect="1"/>
          </p:cNvPicPr>
          <p:nvPr/>
        </p:nvPicPr>
        <p:blipFill>
          <a:blip r:embed="rId4"/>
          <a:stretch>
            <a:fillRect/>
          </a:stretch>
        </p:blipFill>
        <p:spPr>
          <a:xfrm>
            <a:off x="6180996" y="1407555"/>
            <a:ext cx="2647429" cy="5086952"/>
          </a:xfrm>
          <a:prstGeom prst="rect">
            <a:avLst/>
          </a:prstGeom>
        </p:spPr>
      </p:pic>
      <p:sp>
        <p:nvSpPr>
          <p:cNvPr id="12" name="Oval 11"/>
          <p:cNvSpPr/>
          <p:nvPr/>
        </p:nvSpPr>
        <p:spPr>
          <a:xfrm>
            <a:off x="80146" y="2372024"/>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6490477" y="1790634"/>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685709" y="5677084"/>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6490477" y="4133050"/>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3789967" y="3318767"/>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693034" y="1038223"/>
            <a:ext cx="2394446" cy="369332"/>
          </a:xfrm>
          <a:prstGeom prst="rect">
            <a:avLst/>
          </a:prstGeom>
          <a:noFill/>
        </p:spPr>
        <p:txBody>
          <a:bodyPr wrap="none" rtlCol="0">
            <a:spAutoFit/>
          </a:bodyPr>
          <a:lstStyle/>
          <a:p>
            <a:r>
              <a:rPr lang="el-GR" i="1" dirty="0" smtClean="0"/>
              <a:t>Πηγή: </a:t>
            </a:r>
            <a:r>
              <a:rPr lang="en-US" i="1" dirty="0" smtClean="0"/>
              <a:t>CNN best jobs</a:t>
            </a:r>
            <a:endParaRPr lang="en-US" i="1" dirty="0"/>
          </a:p>
        </p:txBody>
      </p:sp>
      <p:sp>
        <p:nvSpPr>
          <p:cNvPr id="17" name="Oval 16"/>
          <p:cNvSpPr/>
          <p:nvPr/>
        </p:nvSpPr>
        <p:spPr>
          <a:xfrm>
            <a:off x="2905612" y="2385296"/>
            <a:ext cx="468231"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10</a:t>
            </a:fld>
            <a:endParaRPr lang="en-US" dirty="0"/>
          </a:p>
        </p:txBody>
      </p:sp>
    </p:spTree>
    <p:extLst>
      <p:ext uri="{BB962C8B-B14F-4D97-AF65-F5344CB8AC3E}">
        <p14:creationId xmlns:p14="http://schemas.microsoft.com/office/powerpoint/2010/main" val="33698716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088"/>
            <a:ext cx="9144000" cy="516175"/>
          </a:xfrm>
        </p:spPr>
        <p:txBody>
          <a:bodyPr>
            <a:normAutofit fontScale="90000"/>
          </a:bodyPr>
          <a:lstStyle/>
          <a:p>
            <a:r>
              <a:rPr lang="el-GR" dirty="0" smtClean="0"/>
              <a:t>Βιοϊατρικός Μηχανικός: </a:t>
            </a:r>
            <a:br>
              <a:rPr lang="el-GR" dirty="0" smtClean="0"/>
            </a:br>
            <a:r>
              <a:rPr lang="el-GR" dirty="0" smtClean="0"/>
              <a:t>Μία αναπτυσόμενη επιστήμη με επαγγελματικές ευκαιρίες</a:t>
            </a:r>
            <a:endParaRPr lang="en-US" dirty="0"/>
          </a:p>
        </p:txBody>
      </p:sp>
      <p:sp>
        <p:nvSpPr>
          <p:cNvPr id="6" name="TextBox 5"/>
          <p:cNvSpPr txBox="1"/>
          <p:nvPr/>
        </p:nvSpPr>
        <p:spPr>
          <a:xfrm>
            <a:off x="7360045" y="946859"/>
            <a:ext cx="1551930" cy="369332"/>
          </a:xfrm>
          <a:prstGeom prst="rect">
            <a:avLst/>
          </a:prstGeom>
          <a:noFill/>
        </p:spPr>
        <p:txBody>
          <a:bodyPr wrap="none" rtlCol="0">
            <a:spAutoFit/>
          </a:bodyPr>
          <a:lstStyle/>
          <a:p>
            <a:r>
              <a:rPr lang="el-GR" i="1" dirty="0" smtClean="0"/>
              <a:t>Πηγή: </a:t>
            </a:r>
            <a:r>
              <a:rPr lang="en-US" i="1" dirty="0" smtClean="0"/>
              <a:t>ASME</a:t>
            </a:r>
            <a:endParaRPr lang="en-US" i="1" dirty="0"/>
          </a:p>
        </p:txBody>
      </p:sp>
      <p:pic>
        <p:nvPicPr>
          <p:cNvPr id="18" name="Picture 17"/>
          <p:cNvPicPr>
            <a:picLocks noChangeAspect="1"/>
          </p:cNvPicPr>
          <p:nvPr/>
        </p:nvPicPr>
        <p:blipFill>
          <a:blip r:embed="rId2"/>
          <a:stretch>
            <a:fillRect/>
          </a:stretch>
        </p:blipFill>
        <p:spPr>
          <a:xfrm>
            <a:off x="219860" y="1696513"/>
            <a:ext cx="2827675" cy="3093809"/>
          </a:xfrm>
          <a:prstGeom prst="rect">
            <a:avLst/>
          </a:prstGeom>
        </p:spPr>
        <p:style>
          <a:lnRef idx="2">
            <a:schemeClr val="dk1"/>
          </a:lnRef>
          <a:fillRef idx="1">
            <a:schemeClr val="lt1"/>
          </a:fillRef>
          <a:effectRef idx="0">
            <a:schemeClr val="dk1"/>
          </a:effectRef>
          <a:fontRef idx="minor">
            <a:schemeClr val="dk1"/>
          </a:fontRef>
        </p:style>
      </p:pic>
      <p:sp>
        <p:nvSpPr>
          <p:cNvPr id="3" name="Rectangle 2"/>
          <p:cNvSpPr/>
          <p:nvPr/>
        </p:nvSpPr>
        <p:spPr>
          <a:xfrm>
            <a:off x="3833274" y="1554856"/>
            <a:ext cx="5078701" cy="369332"/>
          </a:xfrm>
          <a:prstGeom prst="rect">
            <a:avLst/>
          </a:prstGeom>
        </p:spPr>
        <p:txBody>
          <a:bodyPr wrap="square">
            <a:spAutoFit/>
          </a:bodyPr>
          <a:lstStyle/>
          <a:p>
            <a:r>
              <a:rPr lang="en-US" i="1" dirty="0" smtClean="0"/>
              <a:t>Future fields (in </a:t>
            </a:r>
            <a:r>
              <a:rPr lang="en-US" i="1" dirty="0"/>
              <a:t>the next 10 to 20 </a:t>
            </a:r>
            <a:r>
              <a:rPr lang="en-US" i="1" dirty="0" smtClean="0"/>
              <a:t>years) </a:t>
            </a:r>
            <a:endParaRPr lang="en-US" i="1" dirty="0"/>
          </a:p>
        </p:txBody>
      </p:sp>
      <p:pic>
        <p:nvPicPr>
          <p:cNvPr id="4" name="Picture 3"/>
          <p:cNvPicPr>
            <a:picLocks noChangeAspect="1"/>
          </p:cNvPicPr>
          <p:nvPr/>
        </p:nvPicPr>
        <p:blipFill>
          <a:blip r:embed="rId3"/>
          <a:stretch>
            <a:fillRect/>
          </a:stretch>
        </p:blipFill>
        <p:spPr>
          <a:xfrm>
            <a:off x="3700075" y="1949928"/>
            <a:ext cx="2851547" cy="3207991"/>
          </a:xfrm>
          <a:prstGeom prst="rect">
            <a:avLst/>
          </a:prstGeom>
        </p:spPr>
      </p:pic>
      <p:sp>
        <p:nvSpPr>
          <p:cNvPr id="5" name="Left Arrow 4"/>
          <p:cNvSpPr/>
          <p:nvPr/>
        </p:nvSpPr>
        <p:spPr>
          <a:xfrm>
            <a:off x="6551622" y="2868826"/>
            <a:ext cx="708202" cy="37459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r>
              <a:rPr lang="el-GR" smtClean="0"/>
              <a:t>Σελ. </a:t>
            </a:r>
            <a:fld id="{0CFEC368-1D7A-4F81-ABF6-AE0E36BAF64C}" type="slidenum">
              <a:rPr lang="en-US" smtClean="0"/>
              <a:pPr/>
              <a:t>11</a:t>
            </a:fld>
            <a:endParaRPr lang="en-US" dirty="0"/>
          </a:p>
        </p:txBody>
      </p:sp>
    </p:spTree>
    <p:extLst>
      <p:ext uri="{BB962C8B-B14F-4D97-AF65-F5344CB8AC3E}">
        <p14:creationId xmlns:p14="http://schemas.microsoft.com/office/powerpoint/2010/main" val="327309579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088"/>
            <a:ext cx="9144000" cy="516175"/>
          </a:xfrm>
        </p:spPr>
        <p:txBody>
          <a:bodyPr>
            <a:normAutofit fontScale="90000"/>
          </a:bodyPr>
          <a:lstStyle/>
          <a:p>
            <a:r>
              <a:rPr lang="el-GR" dirty="0" smtClean="0"/>
              <a:t>Βιοϊατρικός Μηχανικός: </a:t>
            </a:r>
            <a:br>
              <a:rPr lang="el-GR" dirty="0" smtClean="0"/>
            </a:br>
            <a:r>
              <a:rPr lang="el-GR" dirty="0" smtClean="0"/>
              <a:t>Μία αναπτυσόμενη επιστήμη με επαγγελματικές ευκαιρίες</a:t>
            </a:r>
            <a:endParaRPr lang="en-US" dirty="0"/>
          </a:p>
        </p:txBody>
      </p:sp>
      <p:sp>
        <p:nvSpPr>
          <p:cNvPr id="6" name="TextBox 5"/>
          <p:cNvSpPr txBox="1"/>
          <p:nvPr/>
        </p:nvSpPr>
        <p:spPr>
          <a:xfrm>
            <a:off x="7360045" y="946859"/>
            <a:ext cx="1551930" cy="369332"/>
          </a:xfrm>
          <a:prstGeom prst="rect">
            <a:avLst/>
          </a:prstGeom>
          <a:noFill/>
        </p:spPr>
        <p:txBody>
          <a:bodyPr wrap="none" rtlCol="0">
            <a:spAutoFit/>
          </a:bodyPr>
          <a:lstStyle/>
          <a:p>
            <a:r>
              <a:rPr lang="el-GR" i="1" dirty="0" smtClean="0"/>
              <a:t>Πηγή: </a:t>
            </a:r>
            <a:r>
              <a:rPr lang="en-US" i="1" dirty="0" smtClean="0"/>
              <a:t>ASME</a:t>
            </a:r>
            <a:endParaRPr lang="en-US" i="1" dirty="0"/>
          </a:p>
        </p:txBody>
      </p:sp>
      <p:pic>
        <p:nvPicPr>
          <p:cNvPr id="18" name="Picture 17"/>
          <p:cNvPicPr>
            <a:picLocks noChangeAspect="1"/>
          </p:cNvPicPr>
          <p:nvPr/>
        </p:nvPicPr>
        <p:blipFill>
          <a:blip r:embed="rId2"/>
          <a:stretch>
            <a:fillRect/>
          </a:stretch>
        </p:blipFill>
        <p:spPr>
          <a:xfrm>
            <a:off x="219860" y="1696513"/>
            <a:ext cx="2827675" cy="3093809"/>
          </a:xfrm>
          <a:prstGeom prst="rect">
            <a:avLst/>
          </a:prstGeom>
        </p:spPr>
        <p:style>
          <a:lnRef idx="2">
            <a:schemeClr val="dk1"/>
          </a:lnRef>
          <a:fillRef idx="1">
            <a:schemeClr val="lt1"/>
          </a:fillRef>
          <a:effectRef idx="0">
            <a:schemeClr val="dk1"/>
          </a:effectRef>
          <a:fontRef idx="minor">
            <a:schemeClr val="dk1"/>
          </a:fontRef>
        </p:style>
      </p:pic>
      <p:pic>
        <p:nvPicPr>
          <p:cNvPr id="7" name="Picture 6"/>
          <p:cNvPicPr>
            <a:picLocks noChangeAspect="1"/>
          </p:cNvPicPr>
          <p:nvPr/>
        </p:nvPicPr>
        <p:blipFill>
          <a:blip r:embed="rId3"/>
          <a:stretch>
            <a:fillRect/>
          </a:stretch>
        </p:blipFill>
        <p:spPr>
          <a:xfrm>
            <a:off x="3217818" y="1696512"/>
            <a:ext cx="5796738" cy="3885819"/>
          </a:xfrm>
          <a:prstGeom prst="rect">
            <a:avLst/>
          </a:prstGeom>
        </p:spPr>
      </p:pic>
      <p:sp>
        <p:nvSpPr>
          <p:cNvPr id="9" name="Oval 8"/>
          <p:cNvSpPr/>
          <p:nvPr/>
        </p:nvSpPr>
        <p:spPr>
          <a:xfrm>
            <a:off x="3226955" y="2353752"/>
            <a:ext cx="1858494" cy="412492"/>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12</a:t>
            </a:fld>
            <a:endParaRPr lang="en-US" dirty="0"/>
          </a:p>
        </p:txBody>
      </p:sp>
    </p:spTree>
    <p:extLst>
      <p:ext uri="{BB962C8B-B14F-4D97-AF65-F5344CB8AC3E}">
        <p14:creationId xmlns:p14="http://schemas.microsoft.com/office/powerpoint/2010/main" val="202468833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088"/>
            <a:ext cx="9144000" cy="516175"/>
          </a:xfrm>
        </p:spPr>
        <p:txBody>
          <a:bodyPr>
            <a:normAutofit fontScale="90000"/>
          </a:bodyPr>
          <a:lstStyle/>
          <a:p>
            <a:r>
              <a:rPr lang="el-GR" dirty="0" smtClean="0"/>
              <a:t>Βιοϊατρικός Μηχανικός: </a:t>
            </a:r>
            <a:br>
              <a:rPr lang="el-GR" dirty="0" smtClean="0"/>
            </a:br>
            <a:r>
              <a:rPr lang="el-GR" dirty="0" smtClean="0"/>
              <a:t>Μία αναπτυσόμενη επιστήμη με επαγγελματικές ευκαιρίες</a:t>
            </a:r>
            <a:endParaRPr lang="en-US" dirty="0"/>
          </a:p>
        </p:txBody>
      </p:sp>
      <p:sp>
        <p:nvSpPr>
          <p:cNvPr id="6" name="TextBox 5"/>
          <p:cNvSpPr txBox="1"/>
          <p:nvPr/>
        </p:nvSpPr>
        <p:spPr>
          <a:xfrm>
            <a:off x="7360045" y="946859"/>
            <a:ext cx="1551930" cy="369332"/>
          </a:xfrm>
          <a:prstGeom prst="rect">
            <a:avLst/>
          </a:prstGeom>
          <a:noFill/>
        </p:spPr>
        <p:txBody>
          <a:bodyPr wrap="none" rtlCol="0">
            <a:spAutoFit/>
          </a:bodyPr>
          <a:lstStyle/>
          <a:p>
            <a:r>
              <a:rPr lang="el-GR" i="1" dirty="0" smtClean="0"/>
              <a:t>Πηγή: </a:t>
            </a:r>
            <a:r>
              <a:rPr lang="en-US" i="1" dirty="0" smtClean="0"/>
              <a:t>ASME</a:t>
            </a:r>
            <a:endParaRPr lang="en-US" i="1" dirty="0"/>
          </a:p>
        </p:txBody>
      </p:sp>
      <p:pic>
        <p:nvPicPr>
          <p:cNvPr id="3" name="Picture 2"/>
          <p:cNvPicPr>
            <a:picLocks noChangeAspect="1"/>
          </p:cNvPicPr>
          <p:nvPr/>
        </p:nvPicPr>
        <p:blipFill rotWithShape="1">
          <a:blip r:embed="rId2"/>
          <a:srcRect b="70292"/>
          <a:stretch/>
        </p:blipFill>
        <p:spPr>
          <a:xfrm>
            <a:off x="760576" y="1316191"/>
            <a:ext cx="7838945" cy="2908578"/>
          </a:xfrm>
          <a:prstGeom prst="rect">
            <a:avLst/>
          </a:prstGeom>
        </p:spPr>
      </p:pic>
      <p:pic>
        <p:nvPicPr>
          <p:cNvPr id="8" name="Picture 7"/>
          <p:cNvPicPr>
            <a:picLocks noChangeAspect="1"/>
          </p:cNvPicPr>
          <p:nvPr/>
        </p:nvPicPr>
        <p:blipFill rotWithShape="1">
          <a:blip r:embed="rId2"/>
          <a:srcRect t="79534"/>
          <a:stretch/>
        </p:blipFill>
        <p:spPr>
          <a:xfrm>
            <a:off x="760576" y="4355753"/>
            <a:ext cx="7838945" cy="2003723"/>
          </a:xfrm>
          <a:prstGeom prst="rect">
            <a:avLst/>
          </a:prstGeom>
        </p:spPr>
      </p:pic>
      <p:sp>
        <p:nvSpPr>
          <p:cNvPr id="4" name="7-Point Star 3"/>
          <p:cNvSpPr/>
          <p:nvPr/>
        </p:nvSpPr>
        <p:spPr>
          <a:xfrm>
            <a:off x="3449273" y="2192733"/>
            <a:ext cx="173606" cy="182727"/>
          </a:xfrm>
          <a:prstGeom prst="star7">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7-Point Star 9"/>
          <p:cNvSpPr/>
          <p:nvPr/>
        </p:nvSpPr>
        <p:spPr>
          <a:xfrm>
            <a:off x="3367037" y="2384596"/>
            <a:ext cx="173606" cy="182727"/>
          </a:xfrm>
          <a:prstGeom prst="star7">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7-Point Star 10"/>
          <p:cNvSpPr/>
          <p:nvPr/>
        </p:nvSpPr>
        <p:spPr>
          <a:xfrm>
            <a:off x="1883889" y="2613003"/>
            <a:ext cx="173606" cy="182727"/>
          </a:xfrm>
          <a:prstGeom prst="star7">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7-Point Star 11"/>
          <p:cNvSpPr/>
          <p:nvPr/>
        </p:nvSpPr>
        <p:spPr>
          <a:xfrm>
            <a:off x="3353333" y="3837278"/>
            <a:ext cx="173606" cy="182727"/>
          </a:xfrm>
          <a:prstGeom prst="star7">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7-Point Star 12"/>
          <p:cNvSpPr/>
          <p:nvPr/>
        </p:nvSpPr>
        <p:spPr>
          <a:xfrm>
            <a:off x="3990001" y="4020005"/>
            <a:ext cx="173606" cy="182727"/>
          </a:xfrm>
          <a:prstGeom prst="star7">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4" name="Straight Connector 13"/>
          <p:cNvCxnSpPr/>
          <p:nvPr/>
        </p:nvCxnSpPr>
        <p:spPr>
          <a:xfrm>
            <a:off x="4641671" y="3051553"/>
            <a:ext cx="0" cy="776589"/>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sp>
        <p:nvSpPr>
          <p:cNvPr id="5" name="Slide Number Placeholder 4"/>
          <p:cNvSpPr>
            <a:spLocks noGrp="1"/>
          </p:cNvSpPr>
          <p:nvPr>
            <p:ph type="sldNum" sz="quarter" idx="12"/>
          </p:nvPr>
        </p:nvSpPr>
        <p:spPr/>
        <p:txBody>
          <a:bodyPr/>
          <a:lstStyle/>
          <a:p>
            <a:r>
              <a:rPr lang="el-GR" smtClean="0"/>
              <a:t>Σελ. </a:t>
            </a:r>
            <a:fld id="{0CFEC368-1D7A-4F81-ABF6-AE0E36BAF64C}" type="slidenum">
              <a:rPr lang="en-US" smtClean="0"/>
              <a:pPr/>
              <a:t>13</a:t>
            </a:fld>
            <a:endParaRPr lang="en-US" dirty="0"/>
          </a:p>
        </p:txBody>
      </p:sp>
    </p:spTree>
    <p:extLst>
      <p:ext uri="{BB962C8B-B14F-4D97-AF65-F5344CB8AC3E}">
        <p14:creationId xmlns:p14="http://schemas.microsoft.com/office/powerpoint/2010/main" val="189922569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l-GR" dirty="0" smtClean="0"/>
              <a:t>Βιοϊατρικός Μηχανικός: Επαγγελματική σταδιοδρομία</a:t>
            </a:r>
            <a:endParaRPr lang="en-US" dirty="0"/>
          </a:p>
        </p:txBody>
      </p:sp>
      <p:pic>
        <p:nvPicPr>
          <p:cNvPr id="6" name="Picture 5"/>
          <p:cNvPicPr>
            <a:picLocks noChangeAspect="1"/>
          </p:cNvPicPr>
          <p:nvPr/>
        </p:nvPicPr>
        <p:blipFill>
          <a:blip r:embed="rId2"/>
          <a:stretch>
            <a:fillRect/>
          </a:stretch>
        </p:blipFill>
        <p:spPr>
          <a:xfrm>
            <a:off x="-1561" y="2237143"/>
            <a:ext cx="9144000" cy="3233854"/>
          </a:xfrm>
          <a:prstGeom prst="rect">
            <a:avLst/>
          </a:prstGeom>
        </p:spPr>
      </p:pic>
      <p:sp>
        <p:nvSpPr>
          <p:cNvPr id="5" name="TextBox 4"/>
          <p:cNvSpPr txBox="1"/>
          <p:nvPr/>
        </p:nvSpPr>
        <p:spPr>
          <a:xfrm>
            <a:off x="2647346" y="2149660"/>
            <a:ext cx="835876" cy="369332"/>
          </a:xfrm>
          <a:prstGeom prst="rect">
            <a:avLst/>
          </a:prstGeom>
          <a:noFill/>
        </p:spPr>
        <p:txBody>
          <a:bodyPr wrap="none" rtlCol="0">
            <a:spAutoFit/>
          </a:bodyPr>
          <a:lstStyle/>
          <a:p>
            <a:r>
              <a:rPr lang="el-GR" i="1" dirty="0" smtClean="0"/>
              <a:t>~10%</a:t>
            </a:r>
            <a:endParaRPr lang="en-US" i="1" dirty="0"/>
          </a:p>
        </p:txBody>
      </p:sp>
      <p:sp>
        <p:nvSpPr>
          <p:cNvPr id="15" name="TextBox 14"/>
          <p:cNvSpPr txBox="1"/>
          <p:nvPr/>
        </p:nvSpPr>
        <p:spPr>
          <a:xfrm>
            <a:off x="2656485" y="5204417"/>
            <a:ext cx="835876" cy="369332"/>
          </a:xfrm>
          <a:prstGeom prst="rect">
            <a:avLst/>
          </a:prstGeom>
          <a:noFill/>
        </p:spPr>
        <p:txBody>
          <a:bodyPr wrap="none" rtlCol="0">
            <a:spAutoFit/>
          </a:bodyPr>
          <a:lstStyle/>
          <a:p>
            <a:r>
              <a:rPr lang="el-GR" i="1" dirty="0" smtClean="0"/>
              <a:t>~90%</a:t>
            </a:r>
            <a:endParaRPr lang="en-US" i="1" dirty="0"/>
          </a:p>
        </p:txBody>
      </p:sp>
      <p:grpSp>
        <p:nvGrpSpPr>
          <p:cNvPr id="4" name="Group 3"/>
          <p:cNvGrpSpPr/>
          <p:nvPr/>
        </p:nvGrpSpPr>
        <p:grpSpPr>
          <a:xfrm>
            <a:off x="713227" y="755013"/>
            <a:ext cx="7816739" cy="1268220"/>
            <a:chOff x="864847" y="4805466"/>
            <a:chExt cx="7816739" cy="1268220"/>
          </a:xfrm>
        </p:grpSpPr>
        <p:sp>
          <p:nvSpPr>
            <p:cNvPr id="7" name="Rectangle 6"/>
            <p:cNvSpPr/>
            <p:nvPr/>
          </p:nvSpPr>
          <p:spPr>
            <a:xfrm>
              <a:off x="864847" y="5704354"/>
              <a:ext cx="6732364" cy="369332"/>
            </a:xfrm>
            <a:prstGeom prst="rect">
              <a:avLst/>
            </a:prstGeom>
          </p:spPr>
          <p:txBody>
            <a:bodyPr wrap="square">
              <a:spAutoFit/>
            </a:bodyPr>
            <a:lstStyle/>
            <a:p>
              <a:pPr algn="r"/>
              <a:r>
                <a:rPr lang="el-GR" i="1" dirty="0" smtClean="0"/>
                <a:t>Πηγή: </a:t>
              </a:r>
              <a:r>
                <a:rPr lang="en-US" i="1" dirty="0" smtClean="0"/>
                <a:t>IEEE – Designing</a:t>
              </a:r>
              <a:r>
                <a:rPr lang="en-US" i="1" dirty="0"/>
                <a:t> </a:t>
              </a:r>
              <a:r>
                <a:rPr lang="en-US" i="1" dirty="0" smtClean="0"/>
                <a:t>a Career in Biomedical Engineering</a:t>
              </a:r>
              <a:endParaRPr lang="en-US" i="1" dirty="0"/>
            </a:p>
          </p:txBody>
        </p:sp>
        <p:pic>
          <p:nvPicPr>
            <p:cNvPr id="21" name="Picture 20"/>
            <p:cNvPicPr>
              <a:picLocks noChangeAspect="1"/>
            </p:cNvPicPr>
            <p:nvPr/>
          </p:nvPicPr>
          <p:blipFill>
            <a:blip r:embed="rId3"/>
            <a:stretch>
              <a:fillRect/>
            </a:stretch>
          </p:blipFill>
          <p:spPr>
            <a:xfrm>
              <a:off x="7725384" y="4805466"/>
              <a:ext cx="956202" cy="1206964"/>
            </a:xfrm>
            <a:prstGeom prst="rect">
              <a:avLst/>
            </a:prstGeom>
          </p:spPr>
        </p:pic>
        <p:pic>
          <p:nvPicPr>
            <p:cNvPr id="22" name="Picture 21"/>
            <p:cNvPicPr>
              <a:picLocks noChangeAspect="1"/>
            </p:cNvPicPr>
            <p:nvPr/>
          </p:nvPicPr>
          <p:blipFill>
            <a:blip r:embed="rId4"/>
            <a:stretch>
              <a:fillRect/>
            </a:stretch>
          </p:blipFill>
          <p:spPr>
            <a:xfrm>
              <a:off x="6921987" y="4805466"/>
              <a:ext cx="739436" cy="475959"/>
            </a:xfrm>
            <a:prstGeom prst="rect">
              <a:avLst/>
            </a:prstGeom>
          </p:spPr>
        </p:pic>
        <p:pic>
          <p:nvPicPr>
            <p:cNvPr id="23" name="Picture 22"/>
            <p:cNvPicPr>
              <a:picLocks noChangeAspect="1"/>
            </p:cNvPicPr>
            <p:nvPr/>
          </p:nvPicPr>
          <p:blipFill>
            <a:blip r:embed="rId5"/>
            <a:stretch>
              <a:fillRect/>
            </a:stretch>
          </p:blipFill>
          <p:spPr>
            <a:xfrm>
              <a:off x="6921987" y="5352112"/>
              <a:ext cx="739436" cy="249950"/>
            </a:xfrm>
            <a:prstGeom prst="rect">
              <a:avLst/>
            </a:prstGeom>
          </p:spPr>
        </p:pic>
      </p:grpSp>
      <p:sp>
        <p:nvSpPr>
          <p:cNvPr id="8" name="TextBox 7"/>
          <p:cNvSpPr txBox="1"/>
          <p:nvPr/>
        </p:nvSpPr>
        <p:spPr>
          <a:xfrm>
            <a:off x="5380219" y="5200641"/>
            <a:ext cx="1278042" cy="369332"/>
          </a:xfrm>
          <a:prstGeom prst="rect">
            <a:avLst/>
          </a:prstGeom>
          <a:noFill/>
        </p:spPr>
        <p:txBody>
          <a:bodyPr wrap="none" rtlCol="0">
            <a:spAutoFit/>
          </a:bodyPr>
          <a:lstStyle/>
          <a:p>
            <a:r>
              <a:rPr lang="en-US" i="1" dirty="0" smtClean="0">
                <a:solidFill>
                  <a:srgbClr val="D2533C"/>
                </a:solidFill>
              </a:rPr>
              <a:t>MSc, PhD</a:t>
            </a:r>
            <a:endParaRPr lang="en-US" i="1" dirty="0">
              <a:solidFill>
                <a:srgbClr val="D2533C"/>
              </a:solidFill>
            </a:endParaRPr>
          </a:p>
        </p:txBody>
      </p:sp>
      <p:sp>
        <p:nvSpPr>
          <p:cNvPr id="9" name="Frame 8"/>
          <p:cNvSpPr/>
          <p:nvPr/>
        </p:nvSpPr>
        <p:spPr>
          <a:xfrm>
            <a:off x="2520291" y="3829630"/>
            <a:ext cx="6542197" cy="1756149"/>
          </a:xfrm>
          <a:prstGeom prst="frame">
            <a:avLst>
              <a:gd name="adj1" fmla="val 2625"/>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14</a:t>
            </a:fld>
            <a:endParaRPr lang="en-US" dirty="0"/>
          </a:p>
        </p:txBody>
      </p:sp>
      <p:grpSp>
        <p:nvGrpSpPr>
          <p:cNvPr id="12" name="Group 11"/>
          <p:cNvGrpSpPr/>
          <p:nvPr/>
        </p:nvGrpSpPr>
        <p:grpSpPr>
          <a:xfrm>
            <a:off x="991723" y="5700143"/>
            <a:ext cx="7344867" cy="815705"/>
            <a:chOff x="991723" y="5700143"/>
            <a:chExt cx="7344867" cy="815705"/>
          </a:xfrm>
        </p:grpSpPr>
        <p:sp>
          <p:nvSpPr>
            <p:cNvPr id="10" name="TextBox 9"/>
            <p:cNvSpPr txBox="1"/>
            <p:nvPr/>
          </p:nvSpPr>
          <p:spPr>
            <a:xfrm>
              <a:off x="991723" y="5700143"/>
              <a:ext cx="7344867" cy="369332"/>
            </a:xfrm>
            <a:prstGeom prst="rect">
              <a:avLst/>
            </a:prstGeom>
            <a:noFill/>
          </p:spPr>
          <p:txBody>
            <a:bodyPr wrap="none" rtlCol="0">
              <a:spAutoFit/>
            </a:bodyPr>
            <a:lstStyle/>
            <a:p>
              <a:r>
                <a:rPr lang="en-US" dirty="0" smtClean="0"/>
                <a:t>MSc </a:t>
              </a:r>
              <a:r>
                <a:rPr lang="el-GR" dirty="0" smtClean="0"/>
                <a:t>σε Οικονομικά, Βιοϊατρική, Ενέργεια, Υλικά, </a:t>
              </a:r>
              <a:r>
                <a:rPr lang="en-US" dirty="0" smtClean="0"/>
                <a:t>Robotics</a:t>
              </a:r>
              <a:r>
                <a:rPr lang="el-GR" dirty="0" smtClean="0"/>
                <a:t> ή κάτι άλλο? </a:t>
              </a:r>
              <a:endParaRPr lang="en-US" dirty="0"/>
            </a:p>
          </p:txBody>
        </p:sp>
        <p:sp>
          <p:nvSpPr>
            <p:cNvPr id="11" name="Left Brace 10"/>
            <p:cNvSpPr/>
            <p:nvPr/>
          </p:nvSpPr>
          <p:spPr>
            <a:xfrm rot="16200000">
              <a:off x="2443940" y="5503220"/>
              <a:ext cx="152706" cy="1157678"/>
            </a:xfrm>
            <a:prstGeom prst="leftBrace">
              <a:avLst>
                <a:gd name="adj1" fmla="val 79919"/>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Left Brace 15"/>
            <p:cNvSpPr/>
            <p:nvPr/>
          </p:nvSpPr>
          <p:spPr>
            <a:xfrm rot="16200000">
              <a:off x="5608124" y="3604446"/>
              <a:ext cx="152706" cy="4983761"/>
            </a:xfrm>
            <a:prstGeom prst="leftBrace">
              <a:avLst>
                <a:gd name="adj1" fmla="val 79919"/>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TextBox 16"/>
            <p:cNvSpPr txBox="1"/>
            <p:nvPr/>
          </p:nvSpPr>
          <p:spPr>
            <a:xfrm>
              <a:off x="2004627" y="6121164"/>
              <a:ext cx="1031327" cy="369332"/>
            </a:xfrm>
            <a:prstGeom prst="rect">
              <a:avLst/>
            </a:prstGeom>
            <a:noFill/>
          </p:spPr>
          <p:txBody>
            <a:bodyPr wrap="none" rtlCol="0">
              <a:spAutoFit/>
            </a:bodyPr>
            <a:lstStyle/>
            <a:p>
              <a:r>
                <a:rPr lang="en-US" dirty="0" smtClean="0"/>
                <a:t>Anytime</a:t>
              </a:r>
              <a:endParaRPr lang="en-US" dirty="0"/>
            </a:p>
          </p:txBody>
        </p:sp>
        <p:sp>
          <p:nvSpPr>
            <p:cNvPr id="18" name="TextBox 17"/>
            <p:cNvSpPr txBox="1"/>
            <p:nvPr/>
          </p:nvSpPr>
          <p:spPr>
            <a:xfrm>
              <a:off x="5380219" y="6146516"/>
              <a:ext cx="659155" cy="369332"/>
            </a:xfrm>
            <a:prstGeom prst="rect">
              <a:avLst/>
            </a:prstGeom>
            <a:noFill/>
          </p:spPr>
          <p:txBody>
            <a:bodyPr wrap="none" rtlCol="0">
              <a:spAutoFit/>
            </a:bodyPr>
            <a:lstStyle/>
            <a:p>
              <a:r>
                <a:rPr lang="en-US" dirty="0" smtClean="0"/>
                <a:t>Now</a:t>
              </a:r>
              <a:endParaRPr lang="en-US" dirty="0"/>
            </a:p>
          </p:txBody>
        </p:sp>
      </p:grpSp>
    </p:spTree>
    <p:extLst>
      <p:ext uri="{BB962C8B-B14F-4D97-AF65-F5344CB8AC3E}">
        <p14:creationId xmlns:p14="http://schemas.microsoft.com/office/powerpoint/2010/main" val="15868263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2"/>
          <a:stretch>
            <a:fillRect/>
          </a:stretch>
        </p:blipFill>
        <p:spPr>
          <a:xfrm>
            <a:off x="6418808" y="1042166"/>
            <a:ext cx="2466667" cy="1847619"/>
          </a:xfrm>
          <a:prstGeom prst="rect">
            <a:avLst/>
          </a:prstGeom>
        </p:spPr>
      </p:pic>
      <p:pic>
        <p:nvPicPr>
          <p:cNvPr id="19" name="Picture 18"/>
          <p:cNvPicPr>
            <a:picLocks noChangeAspect="1"/>
          </p:cNvPicPr>
          <p:nvPr/>
        </p:nvPicPr>
        <p:blipFill>
          <a:blip r:embed="rId3"/>
          <a:stretch>
            <a:fillRect/>
          </a:stretch>
        </p:blipFill>
        <p:spPr>
          <a:xfrm>
            <a:off x="3363730" y="1042167"/>
            <a:ext cx="2537838" cy="1869372"/>
          </a:xfrm>
          <a:prstGeom prst="rect">
            <a:avLst/>
          </a:prstGeom>
        </p:spPr>
      </p:pic>
      <p:pic>
        <p:nvPicPr>
          <p:cNvPr id="20" name="Picture 2" descr="Image result for medical dev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370" y="1042166"/>
            <a:ext cx="2458989" cy="184186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0"/>
            <a:ext cx="9144000" cy="516175"/>
          </a:xfrm>
        </p:spPr>
        <p:txBody>
          <a:bodyPr>
            <a:normAutofit fontScale="90000"/>
          </a:bodyPr>
          <a:lstStyle/>
          <a:p>
            <a:r>
              <a:rPr lang="el-GR" dirty="0" smtClean="0"/>
              <a:t>Τομείς Βιοϊατρικής &amp; </a:t>
            </a:r>
            <a:r>
              <a:rPr lang="el-GR" dirty="0"/>
              <a:t>ε</a:t>
            </a:r>
            <a:r>
              <a:rPr lang="el-GR" dirty="0" smtClean="0"/>
              <a:t>παγγελματική αποκατάσταση</a:t>
            </a:r>
            <a:endParaRPr lang="en-US" dirty="0"/>
          </a:p>
        </p:txBody>
      </p:sp>
      <p:sp>
        <p:nvSpPr>
          <p:cNvPr id="3" name="TextBox 2"/>
          <p:cNvSpPr txBox="1"/>
          <p:nvPr/>
        </p:nvSpPr>
        <p:spPr>
          <a:xfrm>
            <a:off x="819952" y="3005620"/>
            <a:ext cx="1749773"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dirty="0" smtClean="0">
                <a:solidFill>
                  <a:schemeClr val="tx2"/>
                </a:solidFill>
              </a:rPr>
              <a:t>Medical Device</a:t>
            </a:r>
            <a:endParaRPr lang="en-US" dirty="0">
              <a:solidFill>
                <a:schemeClr val="tx2"/>
              </a:solidFill>
            </a:endParaRPr>
          </a:p>
        </p:txBody>
      </p:sp>
      <p:sp>
        <p:nvSpPr>
          <p:cNvPr id="11" name="TextBox 10"/>
          <p:cNvSpPr txBox="1"/>
          <p:nvPr/>
        </p:nvSpPr>
        <p:spPr>
          <a:xfrm>
            <a:off x="6993390" y="3010939"/>
            <a:ext cx="1326542"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dirty="0" err="1" smtClean="0">
                <a:solidFill>
                  <a:schemeClr val="tx2"/>
                </a:solidFill>
              </a:rPr>
              <a:t>BioPharma</a:t>
            </a:r>
            <a:endParaRPr lang="en-US" dirty="0" smtClean="0">
              <a:solidFill>
                <a:schemeClr val="tx2"/>
              </a:solidFill>
            </a:endParaRPr>
          </a:p>
        </p:txBody>
      </p:sp>
      <p:sp>
        <p:nvSpPr>
          <p:cNvPr id="21" name="TextBox 20"/>
          <p:cNvSpPr txBox="1"/>
          <p:nvPr/>
        </p:nvSpPr>
        <p:spPr>
          <a:xfrm>
            <a:off x="201017" y="5445072"/>
            <a:ext cx="8278255" cy="1046440"/>
          </a:xfrm>
          <a:prstGeom prst="rect">
            <a:avLst/>
          </a:prstGeom>
          <a:noFill/>
        </p:spPr>
        <p:txBody>
          <a:bodyPr wrap="square" rtlCol="0">
            <a:spAutoFit/>
          </a:bodyPr>
          <a:lstStyle/>
          <a:p>
            <a:r>
              <a:rPr lang="el-GR" i="1" dirty="0" smtClean="0"/>
              <a:t>Πηγή:</a:t>
            </a:r>
          </a:p>
          <a:p>
            <a:r>
              <a:rPr lang="el-GR" sz="1600" i="1" dirty="0" smtClean="0"/>
              <a:t>Παρουσίαση από το 2016 «</a:t>
            </a:r>
            <a:r>
              <a:rPr lang="en-GB" sz="1600" i="1" dirty="0" smtClean="0">
                <a:latin typeface="Calibri" pitchFamily="34" charset="0"/>
              </a:rPr>
              <a:t>MIT </a:t>
            </a:r>
            <a:r>
              <a:rPr lang="en-GB" sz="1600" i="1" dirty="0">
                <a:latin typeface="Calibri" pitchFamily="34" charset="0"/>
              </a:rPr>
              <a:t>Enterprise </a:t>
            </a:r>
            <a:r>
              <a:rPr lang="en-GB" sz="1600" i="1" dirty="0" smtClean="0">
                <a:latin typeface="Calibri" pitchFamily="34" charset="0"/>
              </a:rPr>
              <a:t>Forum Technologies </a:t>
            </a:r>
            <a:r>
              <a:rPr lang="en-GB" sz="1600" i="1" dirty="0">
                <a:latin typeface="Calibri" pitchFamily="34" charset="0"/>
              </a:rPr>
              <a:t>that Matter </a:t>
            </a:r>
            <a:r>
              <a:rPr lang="en-GB" sz="1600" i="1" dirty="0" smtClean="0">
                <a:latin typeface="Calibri" pitchFamily="34" charset="0"/>
              </a:rPr>
              <a:t>Series Life Sciences</a:t>
            </a:r>
            <a:r>
              <a:rPr lang="el-GR" sz="1600" i="1" dirty="0" smtClean="0">
                <a:latin typeface="Calibri" pitchFamily="34" charset="0"/>
              </a:rPr>
              <a:t>»</a:t>
            </a:r>
            <a:endParaRPr lang="en-GB" sz="1600" i="1" dirty="0" smtClean="0">
              <a:latin typeface="Calibri" pitchFamily="34" charset="0"/>
            </a:endParaRPr>
          </a:p>
          <a:p>
            <a:r>
              <a:rPr lang="en-GB" sz="1400" i="1" dirty="0"/>
              <a:t>Elias </a:t>
            </a:r>
            <a:r>
              <a:rPr lang="en-GB" sz="1400" i="1" dirty="0" err="1" smtClean="0"/>
              <a:t>Papatheodorou</a:t>
            </a:r>
            <a:r>
              <a:rPr lang="en-GB" sz="1400" i="1" dirty="0"/>
              <a:t>, </a:t>
            </a:r>
            <a:r>
              <a:rPr lang="en-GB" sz="1400" i="1" dirty="0" err="1"/>
              <a:t>Aris</a:t>
            </a:r>
            <a:r>
              <a:rPr lang="en-GB" sz="1400" i="1" dirty="0"/>
              <a:t> </a:t>
            </a:r>
            <a:r>
              <a:rPr lang="en-GB" sz="1400" i="1" dirty="0" err="1"/>
              <a:t>Constantinides</a:t>
            </a:r>
            <a:endParaRPr lang="en-GB" sz="1400" i="1" dirty="0"/>
          </a:p>
          <a:p>
            <a:endParaRPr lang="en-GB" sz="1400" dirty="0">
              <a:latin typeface="Calibri" pitchFamily="34" charset="0"/>
            </a:endParaRPr>
          </a:p>
        </p:txBody>
      </p:sp>
      <p:sp>
        <p:nvSpPr>
          <p:cNvPr id="5" name="Slide Number Placeholder 4"/>
          <p:cNvSpPr>
            <a:spLocks noGrp="1"/>
          </p:cNvSpPr>
          <p:nvPr>
            <p:ph type="sldNum" sz="quarter" idx="12"/>
          </p:nvPr>
        </p:nvSpPr>
        <p:spPr/>
        <p:txBody>
          <a:bodyPr/>
          <a:lstStyle/>
          <a:p>
            <a:r>
              <a:rPr lang="el-GR" smtClean="0"/>
              <a:t>Σελ. </a:t>
            </a:r>
            <a:fld id="{0CFEC368-1D7A-4F81-ABF6-AE0E36BAF64C}" type="slidenum">
              <a:rPr lang="en-US" smtClean="0"/>
              <a:pPr/>
              <a:t>15</a:t>
            </a:fld>
            <a:endParaRPr lang="en-US" dirty="0"/>
          </a:p>
        </p:txBody>
      </p:sp>
      <p:pic>
        <p:nvPicPr>
          <p:cNvPr id="6" name="Picture 5"/>
          <p:cNvPicPr>
            <a:picLocks noChangeAspect="1"/>
          </p:cNvPicPr>
          <p:nvPr/>
        </p:nvPicPr>
        <p:blipFill>
          <a:blip r:embed="rId5"/>
          <a:stretch>
            <a:fillRect/>
          </a:stretch>
        </p:blipFill>
        <p:spPr>
          <a:xfrm>
            <a:off x="248051" y="2911540"/>
            <a:ext cx="559785" cy="544656"/>
          </a:xfrm>
          <a:prstGeom prst="rect">
            <a:avLst/>
          </a:prstGeom>
        </p:spPr>
      </p:pic>
      <p:pic>
        <p:nvPicPr>
          <p:cNvPr id="7" name="Picture 6"/>
          <p:cNvPicPr>
            <a:picLocks noChangeAspect="1"/>
          </p:cNvPicPr>
          <p:nvPr/>
        </p:nvPicPr>
        <p:blipFill>
          <a:blip r:embed="rId6"/>
          <a:stretch>
            <a:fillRect/>
          </a:stretch>
        </p:blipFill>
        <p:spPr>
          <a:xfrm>
            <a:off x="6434590" y="2948196"/>
            <a:ext cx="558800" cy="508000"/>
          </a:xfrm>
          <a:prstGeom prst="rect">
            <a:avLst/>
          </a:prstGeom>
        </p:spPr>
      </p:pic>
      <p:sp>
        <p:nvSpPr>
          <p:cNvPr id="15" name="TextBox 14"/>
          <p:cNvSpPr txBox="1"/>
          <p:nvPr/>
        </p:nvSpPr>
        <p:spPr>
          <a:xfrm>
            <a:off x="3949079" y="3023775"/>
            <a:ext cx="1557488" cy="369332"/>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en-US" dirty="0" smtClean="0">
                <a:solidFill>
                  <a:schemeClr val="tx2"/>
                </a:solidFill>
              </a:rPr>
              <a:t>Digital Health</a:t>
            </a:r>
          </a:p>
        </p:txBody>
      </p:sp>
      <p:pic>
        <p:nvPicPr>
          <p:cNvPr id="8" name="Picture 7"/>
          <p:cNvPicPr>
            <a:picLocks noChangeAspect="1"/>
          </p:cNvPicPr>
          <p:nvPr/>
        </p:nvPicPr>
        <p:blipFill>
          <a:blip r:embed="rId7"/>
          <a:stretch>
            <a:fillRect/>
          </a:stretch>
        </p:blipFill>
        <p:spPr>
          <a:xfrm>
            <a:off x="3238160" y="2960500"/>
            <a:ext cx="688497" cy="464335"/>
          </a:xfrm>
          <a:prstGeom prst="rect">
            <a:avLst/>
          </a:prstGeom>
        </p:spPr>
      </p:pic>
      <p:sp>
        <p:nvSpPr>
          <p:cNvPr id="22" name="Rectangle 21"/>
          <p:cNvSpPr/>
          <p:nvPr/>
        </p:nvSpPr>
        <p:spPr>
          <a:xfrm>
            <a:off x="612378" y="3505711"/>
            <a:ext cx="1981585" cy="646331"/>
          </a:xfrm>
          <a:prstGeom prst="rect">
            <a:avLst/>
          </a:prstGeom>
        </p:spPr>
        <p:txBody>
          <a:bodyPr wrap="none">
            <a:spAutoFit/>
          </a:bodyPr>
          <a:lstStyle/>
          <a:p>
            <a:pPr algn="ctr"/>
            <a:r>
              <a:rPr lang="el-GR" i="1" dirty="0">
                <a:solidFill>
                  <a:schemeClr val="tx2"/>
                </a:solidFill>
              </a:rPr>
              <a:t>Ιατροτεχνολογικά </a:t>
            </a:r>
            <a:endParaRPr lang="en-US" i="1" dirty="0" smtClean="0">
              <a:solidFill>
                <a:schemeClr val="tx2"/>
              </a:solidFill>
            </a:endParaRPr>
          </a:p>
          <a:p>
            <a:pPr algn="ctr"/>
            <a:r>
              <a:rPr lang="el-GR" i="1" dirty="0" smtClean="0">
                <a:solidFill>
                  <a:schemeClr val="tx2"/>
                </a:solidFill>
              </a:rPr>
              <a:t>Προϊόντα</a:t>
            </a:r>
            <a:endParaRPr lang="en-US" i="1" dirty="0">
              <a:solidFill>
                <a:schemeClr val="tx2"/>
              </a:solidFill>
            </a:endParaRPr>
          </a:p>
        </p:txBody>
      </p:sp>
      <p:sp>
        <p:nvSpPr>
          <p:cNvPr id="23" name="Rectangle 22"/>
          <p:cNvSpPr/>
          <p:nvPr/>
        </p:nvSpPr>
        <p:spPr>
          <a:xfrm>
            <a:off x="4087924" y="3500392"/>
            <a:ext cx="1136026" cy="646331"/>
          </a:xfrm>
          <a:prstGeom prst="rect">
            <a:avLst/>
          </a:prstGeom>
        </p:spPr>
        <p:txBody>
          <a:bodyPr wrap="none">
            <a:spAutoFit/>
          </a:bodyPr>
          <a:lstStyle/>
          <a:p>
            <a:pPr algn="ctr"/>
            <a:r>
              <a:rPr lang="el-GR" i="1" dirty="0" smtClean="0">
                <a:solidFill>
                  <a:schemeClr val="tx2"/>
                </a:solidFill>
              </a:rPr>
              <a:t>Ψηφιακή </a:t>
            </a:r>
          </a:p>
          <a:p>
            <a:pPr algn="ctr"/>
            <a:r>
              <a:rPr lang="el-GR" i="1" dirty="0" smtClean="0">
                <a:solidFill>
                  <a:schemeClr val="tx2"/>
                </a:solidFill>
              </a:rPr>
              <a:t>Υγεία</a:t>
            </a:r>
            <a:endParaRPr lang="en-US" i="1" dirty="0">
              <a:solidFill>
                <a:schemeClr val="tx2"/>
              </a:solidFill>
            </a:endParaRPr>
          </a:p>
        </p:txBody>
      </p:sp>
      <p:sp>
        <p:nvSpPr>
          <p:cNvPr id="24" name="Rectangle 23"/>
          <p:cNvSpPr/>
          <p:nvPr/>
        </p:nvSpPr>
        <p:spPr>
          <a:xfrm>
            <a:off x="6780074" y="3487541"/>
            <a:ext cx="1679857" cy="646331"/>
          </a:xfrm>
          <a:prstGeom prst="rect">
            <a:avLst/>
          </a:prstGeom>
        </p:spPr>
        <p:txBody>
          <a:bodyPr wrap="none">
            <a:spAutoFit/>
          </a:bodyPr>
          <a:lstStyle/>
          <a:p>
            <a:pPr algn="ctr"/>
            <a:r>
              <a:rPr lang="el-GR" i="1" dirty="0" smtClean="0">
                <a:solidFill>
                  <a:schemeClr val="tx2"/>
                </a:solidFill>
              </a:rPr>
              <a:t>Φαρμακευτικά </a:t>
            </a:r>
          </a:p>
          <a:p>
            <a:pPr algn="ctr"/>
            <a:r>
              <a:rPr lang="el-GR" i="1" dirty="0" smtClean="0">
                <a:solidFill>
                  <a:schemeClr val="tx2"/>
                </a:solidFill>
              </a:rPr>
              <a:t>Προϊόντα</a:t>
            </a:r>
            <a:endParaRPr lang="en-US" i="1" dirty="0">
              <a:solidFill>
                <a:schemeClr val="tx2"/>
              </a:solidFill>
            </a:endParaRPr>
          </a:p>
        </p:txBody>
      </p:sp>
      <p:sp>
        <p:nvSpPr>
          <p:cNvPr id="9" name="Rectangle 8"/>
          <p:cNvSpPr/>
          <p:nvPr/>
        </p:nvSpPr>
        <p:spPr>
          <a:xfrm>
            <a:off x="463160" y="4263526"/>
            <a:ext cx="2363225" cy="646331"/>
          </a:xfrm>
          <a:prstGeom prst="rect">
            <a:avLst/>
          </a:prstGeom>
        </p:spPr>
        <p:txBody>
          <a:bodyPr wrap="none">
            <a:spAutoFit/>
          </a:bodyPr>
          <a:lstStyle/>
          <a:p>
            <a:r>
              <a:rPr lang="en-US" i="1" dirty="0" smtClean="0"/>
              <a:t>~$</a:t>
            </a:r>
            <a:r>
              <a:rPr lang="en-US" i="1" dirty="0"/>
              <a:t>4</a:t>
            </a:r>
            <a:r>
              <a:rPr lang="el-GR" i="1" dirty="0" smtClean="0"/>
              <a:t>0</a:t>
            </a:r>
            <a:r>
              <a:rPr lang="en-US" i="1" dirty="0" smtClean="0"/>
              <a:t>0 </a:t>
            </a:r>
            <a:r>
              <a:rPr lang="en-US" i="1" dirty="0"/>
              <a:t>billion in </a:t>
            </a:r>
            <a:r>
              <a:rPr lang="en-US" i="1" dirty="0" smtClean="0"/>
              <a:t>2015</a:t>
            </a:r>
          </a:p>
          <a:p>
            <a:pPr algn="ctr"/>
            <a:r>
              <a:rPr lang="en-US" i="1" dirty="0" smtClean="0"/>
              <a:t>CAGR</a:t>
            </a:r>
            <a:r>
              <a:rPr lang="en-US" i="1" dirty="0"/>
              <a:t>: 6</a:t>
            </a:r>
            <a:r>
              <a:rPr lang="en-US" i="1" dirty="0" smtClean="0"/>
              <a:t>%</a:t>
            </a:r>
            <a:endParaRPr lang="en-US" i="1" dirty="0"/>
          </a:p>
        </p:txBody>
      </p:sp>
      <p:sp>
        <p:nvSpPr>
          <p:cNvPr id="25" name="Rectangle 24"/>
          <p:cNvSpPr/>
          <p:nvPr/>
        </p:nvSpPr>
        <p:spPr>
          <a:xfrm>
            <a:off x="3533305" y="4219373"/>
            <a:ext cx="2234847" cy="646331"/>
          </a:xfrm>
          <a:prstGeom prst="rect">
            <a:avLst/>
          </a:prstGeom>
        </p:spPr>
        <p:txBody>
          <a:bodyPr wrap="none">
            <a:spAutoFit/>
          </a:bodyPr>
          <a:lstStyle/>
          <a:p>
            <a:pPr algn="ctr"/>
            <a:r>
              <a:rPr lang="en-US" i="1" dirty="0" smtClean="0"/>
              <a:t>~$</a:t>
            </a:r>
            <a:r>
              <a:rPr lang="en-US" i="1" dirty="0"/>
              <a:t>8</a:t>
            </a:r>
            <a:r>
              <a:rPr lang="en-US" i="1" dirty="0" smtClean="0"/>
              <a:t>0 </a:t>
            </a:r>
            <a:r>
              <a:rPr lang="en-US" i="1" dirty="0"/>
              <a:t>billion in </a:t>
            </a:r>
            <a:r>
              <a:rPr lang="en-US" i="1" dirty="0" smtClean="0"/>
              <a:t>2015</a:t>
            </a:r>
          </a:p>
          <a:p>
            <a:pPr algn="ctr"/>
            <a:r>
              <a:rPr lang="en-US" i="1" dirty="0" smtClean="0"/>
              <a:t>CAGR: 21%</a:t>
            </a:r>
            <a:endParaRPr lang="en-US" i="1" dirty="0"/>
          </a:p>
        </p:txBody>
      </p:sp>
      <p:sp>
        <p:nvSpPr>
          <p:cNvPr id="26" name="Rectangle 25"/>
          <p:cNvSpPr/>
          <p:nvPr/>
        </p:nvSpPr>
        <p:spPr>
          <a:xfrm>
            <a:off x="6450268" y="4214134"/>
            <a:ext cx="2626405" cy="646331"/>
          </a:xfrm>
          <a:prstGeom prst="rect">
            <a:avLst/>
          </a:prstGeom>
        </p:spPr>
        <p:txBody>
          <a:bodyPr wrap="none">
            <a:spAutoFit/>
          </a:bodyPr>
          <a:lstStyle/>
          <a:p>
            <a:r>
              <a:rPr lang="en-US" i="1" dirty="0" smtClean="0"/>
              <a:t>~$10</a:t>
            </a:r>
            <a:r>
              <a:rPr lang="el-GR" i="1" dirty="0" smtClean="0"/>
              <a:t>0</a:t>
            </a:r>
            <a:r>
              <a:rPr lang="en-US" i="1" dirty="0" smtClean="0"/>
              <a:t>0+ </a:t>
            </a:r>
            <a:r>
              <a:rPr lang="en-US" i="1" dirty="0"/>
              <a:t>billion in </a:t>
            </a:r>
            <a:r>
              <a:rPr lang="en-US" i="1" dirty="0" smtClean="0"/>
              <a:t>2015</a:t>
            </a:r>
          </a:p>
          <a:p>
            <a:pPr algn="ctr"/>
            <a:r>
              <a:rPr lang="en-US" i="1" dirty="0" smtClean="0"/>
              <a:t>CAGR</a:t>
            </a:r>
            <a:r>
              <a:rPr lang="en-US" i="1" dirty="0"/>
              <a:t>: </a:t>
            </a:r>
            <a:r>
              <a:rPr lang="en-US" i="1" dirty="0" smtClean="0"/>
              <a:t>3-6%</a:t>
            </a:r>
            <a:endParaRPr lang="en-US" i="1" dirty="0"/>
          </a:p>
        </p:txBody>
      </p:sp>
    </p:spTree>
    <p:extLst>
      <p:ext uri="{BB962C8B-B14F-4D97-AF65-F5344CB8AC3E}">
        <p14:creationId xmlns:p14="http://schemas.microsoft.com/office/powerpoint/2010/main" val="61560408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088"/>
            <a:ext cx="9144000" cy="516175"/>
          </a:xfrm>
        </p:spPr>
        <p:txBody>
          <a:bodyPr>
            <a:noAutofit/>
          </a:bodyPr>
          <a:lstStyle/>
          <a:p>
            <a:r>
              <a:rPr lang="el-GR" sz="2800" dirty="0"/>
              <a:t>Γ</a:t>
            </a:r>
            <a:r>
              <a:rPr lang="el-GR" sz="2800" dirty="0" smtClean="0"/>
              <a:t>ενικές πληροφορίες</a:t>
            </a:r>
            <a:r>
              <a:rPr lang="en-US" sz="2800" dirty="0"/>
              <a:t> </a:t>
            </a:r>
            <a:r>
              <a:rPr lang="el-GR" sz="2800" dirty="0" smtClean="0"/>
              <a:t>για επαγγελματικό προσανατολισμό</a:t>
            </a:r>
            <a:br>
              <a:rPr lang="el-GR" sz="2800" dirty="0" smtClean="0"/>
            </a:br>
            <a:endParaRPr lang="en-US" sz="2800" dirty="0"/>
          </a:p>
        </p:txBody>
      </p:sp>
      <p:sp>
        <p:nvSpPr>
          <p:cNvPr id="5" name="Slide Number Placeholder 4"/>
          <p:cNvSpPr>
            <a:spLocks noGrp="1"/>
          </p:cNvSpPr>
          <p:nvPr>
            <p:ph type="sldNum" sz="quarter" idx="12"/>
          </p:nvPr>
        </p:nvSpPr>
        <p:spPr/>
        <p:txBody>
          <a:bodyPr/>
          <a:lstStyle/>
          <a:p>
            <a:r>
              <a:rPr lang="el-GR" smtClean="0"/>
              <a:t>Σελ. </a:t>
            </a:r>
            <a:fld id="{0CFEC368-1D7A-4F81-ABF6-AE0E36BAF64C}" type="slidenum">
              <a:rPr lang="en-US" smtClean="0"/>
              <a:pPr/>
              <a:t>16</a:t>
            </a:fld>
            <a:endParaRPr lang="en-US" dirty="0"/>
          </a:p>
        </p:txBody>
      </p:sp>
      <p:sp>
        <p:nvSpPr>
          <p:cNvPr id="7" name="Rectangle 6"/>
          <p:cNvSpPr/>
          <p:nvPr/>
        </p:nvSpPr>
        <p:spPr>
          <a:xfrm>
            <a:off x="5512189" y="586957"/>
            <a:ext cx="3600455" cy="369332"/>
          </a:xfrm>
          <a:prstGeom prst="rect">
            <a:avLst/>
          </a:prstGeom>
        </p:spPr>
        <p:txBody>
          <a:bodyPr wrap="none">
            <a:spAutoFit/>
          </a:bodyPr>
          <a:lstStyle/>
          <a:p>
            <a:r>
              <a:rPr lang="en-US" i="1" dirty="0"/>
              <a:t>http://</a:t>
            </a:r>
            <a:r>
              <a:rPr lang="en-US" i="1" dirty="0" err="1"/>
              <a:t>www.trade.gov</a:t>
            </a:r>
            <a:r>
              <a:rPr lang="en-US" i="1" dirty="0"/>
              <a:t>/</a:t>
            </a:r>
            <a:r>
              <a:rPr lang="en-US" i="1" dirty="0" err="1"/>
              <a:t>topmarkets</a:t>
            </a:r>
            <a:r>
              <a:rPr lang="en-US" i="1" dirty="0"/>
              <a:t>/</a:t>
            </a:r>
          </a:p>
        </p:txBody>
      </p:sp>
      <p:pic>
        <p:nvPicPr>
          <p:cNvPr id="9" name="Picture 8"/>
          <p:cNvPicPr>
            <a:picLocks noChangeAspect="1"/>
          </p:cNvPicPr>
          <p:nvPr/>
        </p:nvPicPr>
        <p:blipFill>
          <a:blip r:embed="rId2"/>
          <a:stretch>
            <a:fillRect/>
          </a:stretch>
        </p:blipFill>
        <p:spPr>
          <a:xfrm>
            <a:off x="438973" y="1128768"/>
            <a:ext cx="8183743" cy="5312070"/>
          </a:xfrm>
          <a:prstGeom prst="rect">
            <a:avLst/>
          </a:prstGeom>
        </p:spPr>
      </p:pic>
      <p:pic>
        <p:nvPicPr>
          <p:cNvPr id="15" name="Picture 14"/>
          <p:cNvPicPr>
            <a:picLocks noChangeAspect="1"/>
          </p:cNvPicPr>
          <p:nvPr/>
        </p:nvPicPr>
        <p:blipFill>
          <a:blip r:embed="rId3"/>
          <a:stretch>
            <a:fillRect/>
          </a:stretch>
        </p:blipFill>
        <p:spPr>
          <a:xfrm>
            <a:off x="-1" y="534475"/>
            <a:ext cx="2161225" cy="609973"/>
          </a:xfrm>
          <a:prstGeom prst="rect">
            <a:avLst/>
          </a:prstGeom>
        </p:spPr>
      </p:pic>
      <p:cxnSp>
        <p:nvCxnSpPr>
          <p:cNvPr id="18" name="Straight Connector 17"/>
          <p:cNvCxnSpPr/>
          <p:nvPr/>
        </p:nvCxnSpPr>
        <p:spPr>
          <a:xfrm>
            <a:off x="5814682" y="3339820"/>
            <a:ext cx="2320948" cy="0"/>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814682" y="4088057"/>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814682" y="4491336"/>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814682" y="5662930"/>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814682" y="2585269"/>
            <a:ext cx="2320948" cy="0"/>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814682" y="1828234"/>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824584" y="1463197"/>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189402" y="1828234"/>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189402" y="1468163"/>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173724" y="4088057"/>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173724" y="4513898"/>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173724" y="5293494"/>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1158046" y="6409478"/>
            <a:ext cx="2320948" cy="0"/>
          </a:xfrm>
          <a:prstGeom prst="line">
            <a:avLst/>
          </a:prstGeom>
          <a:ln w="762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173724" y="2218543"/>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5814682" y="4890215"/>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1158046" y="5656614"/>
            <a:ext cx="2320948" cy="0"/>
          </a:xfrm>
          <a:prstGeom prst="line">
            <a:avLst/>
          </a:prstGeom>
          <a:ln>
            <a:solidFill>
              <a:srgbClr val="D2533C"/>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416234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328213" cy="516175"/>
          </a:xfrm>
        </p:spPr>
        <p:txBody>
          <a:bodyPr>
            <a:normAutofit fontScale="90000"/>
          </a:bodyPr>
          <a:lstStyle/>
          <a:p>
            <a:r>
              <a:rPr lang="en-US" dirty="0" smtClean="0"/>
              <a:t>A. Medical Device</a:t>
            </a:r>
            <a:endParaRPr lang="en-US" sz="2700" dirty="0"/>
          </a:p>
        </p:txBody>
      </p:sp>
      <p:sp>
        <p:nvSpPr>
          <p:cNvPr id="10" name="Slide Number Placeholder 9"/>
          <p:cNvSpPr>
            <a:spLocks noGrp="1"/>
          </p:cNvSpPr>
          <p:nvPr>
            <p:ph type="sldNum" sz="quarter" idx="12"/>
          </p:nvPr>
        </p:nvSpPr>
        <p:spPr/>
        <p:txBody>
          <a:bodyPr/>
          <a:lstStyle/>
          <a:p>
            <a:r>
              <a:rPr lang="el-GR" smtClean="0"/>
              <a:t>Σελ. </a:t>
            </a:r>
            <a:fld id="{0CFEC368-1D7A-4F81-ABF6-AE0E36BAF64C}" type="slidenum">
              <a:rPr lang="en-US" smtClean="0"/>
              <a:pPr/>
              <a:t>17</a:t>
            </a:fld>
            <a:endParaRPr lang="en-US" dirty="0"/>
          </a:p>
        </p:txBody>
      </p:sp>
      <p:pic>
        <p:nvPicPr>
          <p:cNvPr id="27" name="Picture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9663" y="1472299"/>
            <a:ext cx="1228739" cy="111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3"/>
          <a:stretch>
            <a:fillRect/>
          </a:stretch>
        </p:blipFill>
        <p:spPr>
          <a:xfrm>
            <a:off x="3414451" y="627197"/>
            <a:ext cx="4053112" cy="2381204"/>
          </a:xfrm>
          <a:prstGeom prst="rect">
            <a:avLst/>
          </a:prstGeom>
        </p:spPr>
      </p:pic>
      <p:sp>
        <p:nvSpPr>
          <p:cNvPr id="13" name="Striped Right Arrow 12"/>
          <p:cNvSpPr/>
          <p:nvPr/>
        </p:nvSpPr>
        <p:spPr>
          <a:xfrm>
            <a:off x="1859627" y="1362541"/>
            <a:ext cx="1383357" cy="1223032"/>
          </a:xfrm>
          <a:prstGeom prst="strip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56776" y="3564791"/>
            <a:ext cx="8842206" cy="2554545"/>
          </a:xfrm>
          <a:prstGeom prst="rect">
            <a:avLst/>
          </a:prstGeom>
        </p:spPr>
        <p:txBody>
          <a:bodyPr wrap="square">
            <a:spAutoFit/>
          </a:bodyPr>
          <a:lstStyle/>
          <a:p>
            <a:r>
              <a:rPr lang="en-US" sz="1600" b="1" i="1" u="sng" dirty="0" smtClean="0">
                <a:solidFill>
                  <a:srgbClr val="FF0000"/>
                </a:solidFill>
              </a:rPr>
              <a:t>Medical </a:t>
            </a:r>
            <a:r>
              <a:rPr lang="en-US" sz="1600" b="1" i="1" u="sng" dirty="0">
                <a:solidFill>
                  <a:srgbClr val="FF0000"/>
                </a:solidFill>
              </a:rPr>
              <a:t>device (brief)</a:t>
            </a:r>
            <a:r>
              <a:rPr lang="en-US" sz="1600" b="1" i="1" u="sng" dirty="0" smtClean="0">
                <a:solidFill>
                  <a:srgbClr val="FF0000"/>
                </a:solidFill>
              </a:rPr>
              <a:t>:</a:t>
            </a:r>
          </a:p>
          <a:p>
            <a:r>
              <a:rPr lang="en-US" sz="1600" i="1" dirty="0" smtClean="0"/>
              <a:t>An </a:t>
            </a:r>
            <a:r>
              <a:rPr lang="en-US" sz="1600" i="1" dirty="0"/>
              <a:t>article, instrument, apparatus or machine that is used in the prevention, diagnosis or treatment of illness or disease, or for detecting, measuring, restoring, correcting or modifying the structure or function of the body for some health purpose. Typically, the purpose of a medical device is not achieved by pharmacological, immunological or metabolic means. </a:t>
            </a:r>
            <a:endParaRPr lang="en-US" sz="1600" i="1" dirty="0" smtClean="0"/>
          </a:p>
          <a:p>
            <a:endParaRPr lang="en-US" sz="1600" dirty="0"/>
          </a:p>
          <a:p>
            <a:r>
              <a:rPr lang="en-US" sz="1600" b="1" i="1" u="sng" dirty="0" smtClean="0">
                <a:solidFill>
                  <a:srgbClr val="FF0000"/>
                </a:solidFill>
              </a:rPr>
              <a:t>Medical </a:t>
            </a:r>
            <a:r>
              <a:rPr lang="en-US" sz="1600" b="1" i="1" u="sng" dirty="0">
                <a:solidFill>
                  <a:srgbClr val="FF0000"/>
                </a:solidFill>
              </a:rPr>
              <a:t>equipment: </a:t>
            </a:r>
            <a:endParaRPr lang="en-US" sz="1600" b="1" i="1" u="sng" dirty="0" smtClean="0">
              <a:solidFill>
                <a:srgbClr val="FF0000"/>
              </a:solidFill>
            </a:endParaRPr>
          </a:p>
          <a:p>
            <a:r>
              <a:rPr lang="en-US" sz="1600" dirty="0" smtClean="0"/>
              <a:t>Medical </a:t>
            </a:r>
            <a:r>
              <a:rPr lang="en-US" sz="1600" dirty="0"/>
              <a:t>devices requiring calibration, maintenance, repair, user training and decommissioning – activities usually managed by </a:t>
            </a:r>
            <a:r>
              <a:rPr lang="en-US" sz="1600" dirty="0" smtClean="0"/>
              <a:t>engineers</a:t>
            </a:r>
            <a:r>
              <a:rPr lang="en-US" sz="1600" dirty="0"/>
              <a:t>. Medical equipment is used for the specific purposes of diagnosis and treatment of disease or rehabilitation following disease or </a:t>
            </a:r>
            <a:r>
              <a:rPr lang="en-US" sz="1600" dirty="0" smtClean="0"/>
              <a:t>injury</a:t>
            </a:r>
            <a:endParaRPr lang="en-US" sz="1600" dirty="0"/>
          </a:p>
        </p:txBody>
      </p:sp>
      <p:sp>
        <p:nvSpPr>
          <p:cNvPr id="18" name="TextBox 17"/>
          <p:cNvSpPr txBox="1"/>
          <p:nvPr/>
        </p:nvSpPr>
        <p:spPr>
          <a:xfrm>
            <a:off x="1271450" y="2991962"/>
            <a:ext cx="6390992" cy="461665"/>
          </a:xfrm>
          <a:prstGeom prst="rect">
            <a:avLst/>
          </a:prstGeom>
          <a:noFill/>
        </p:spPr>
        <p:txBody>
          <a:bodyPr wrap="none" rtlCol="0">
            <a:spAutoFit/>
          </a:bodyPr>
          <a:lstStyle/>
          <a:p>
            <a:r>
              <a:rPr lang="en-US" sz="2400" b="1" dirty="0" smtClean="0"/>
              <a:t>&gt; 5000 types</a:t>
            </a:r>
            <a:r>
              <a:rPr lang="el-GR" sz="2400" b="1" dirty="0" smtClean="0"/>
              <a:t> </a:t>
            </a:r>
            <a:r>
              <a:rPr lang="en-US" sz="2400" b="1" dirty="0" smtClean="0"/>
              <a:t>of medical devices </a:t>
            </a:r>
            <a:r>
              <a:rPr lang="el-GR" sz="2400" b="1" dirty="0" smtClean="0"/>
              <a:t>(</a:t>
            </a:r>
            <a:r>
              <a:rPr lang="en-US" sz="2400" b="1" dirty="0" smtClean="0"/>
              <a:t>FDA list)!</a:t>
            </a:r>
            <a:endParaRPr lang="en-US" sz="2400" b="1" dirty="0"/>
          </a:p>
        </p:txBody>
      </p:sp>
      <p:sp>
        <p:nvSpPr>
          <p:cNvPr id="19" name="Rectangle 18"/>
          <p:cNvSpPr/>
          <p:nvPr/>
        </p:nvSpPr>
        <p:spPr>
          <a:xfrm>
            <a:off x="6588540" y="516175"/>
            <a:ext cx="2555460" cy="646331"/>
          </a:xfrm>
          <a:prstGeom prst="rect">
            <a:avLst/>
          </a:prstGeom>
        </p:spPr>
        <p:txBody>
          <a:bodyPr wrap="square">
            <a:spAutoFit/>
          </a:bodyPr>
          <a:lstStyle/>
          <a:p>
            <a:pPr algn="r"/>
            <a:r>
              <a:rPr lang="el-GR" i="1" dirty="0">
                <a:solidFill>
                  <a:schemeClr val="tx2"/>
                </a:solidFill>
              </a:rPr>
              <a:t>Ιατροτεχνολογικά </a:t>
            </a:r>
            <a:endParaRPr lang="en-US" i="1" dirty="0">
              <a:solidFill>
                <a:schemeClr val="tx2"/>
              </a:solidFill>
            </a:endParaRPr>
          </a:p>
          <a:p>
            <a:pPr algn="r"/>
            <a:r>
              <a:rPr lang="el-GR" i="1" dirty="0">
                <a:solidFill>
                  <a:schemeClr val="tx2"/>
                </a:solidFill>
              </a:rPr>
              <a:t>Προϊόντα</a:t>
            </a:r>
            <a:endParaRPr lang="en-US" i="1" dirty="0">
              <a:solidFill>
                <a:schemeClr val="tx2"/>
              </a:solidFill>
            </a:endParaRPr>
          </a:p>
        </p:txBody>
      </p:sp>
      <p:sp>
        <p:nvSpPr>
          <p:cNvPr id="33" name="Rectangle 32"/>
          <p:cNvSpPr/>
          <p:nvPr/>
        </p:nvSpPr>
        <p:spPr>
          <a:xfrm>
            <a:off x="6588540" y="1443132"/>
            <a:ext cx="2555460" cy="646331"/>
          </a:xfrm>
          <a:prstGeom prst="rect">
            <a:avLst/>
          </a:prstGeom>
        </p:spPr>
        <p:txBody>
          <a:bodyPr wrap="square">
            <a:spAutoFit/>
          </a:bodyPr>
          <a:lstStyle/>
          <a:p>
            <a:pPr algn="r"/>
            <a:r>
              <a:rPr lang="el-GR" i="1" dirty="0" smtClean="0">
                <a:solidFill>
                  <a:schemeClr val="tx2"/>
                </a:solidFill>
              </a:rPr>
              <a:t>Βιοϊατρικά </a:t>
            </a:r>
            <a:endParaRPr lang="en-US" i="1" dirty="0">
              <a:solidFill>
                <a:schemeClr val="tx2"/>
              </a:solidFill>
            </a:endParaRPr>
          </a:p>
          <a:p>
            <a:pPr algn="r"/>
            <a:r>
              <a:rPr lang="el-GR" i="1" dirty="0">
                <a:solidFill>
                  <a:schemeClr val="tx2"/>
                </a:solidFill>
              </a:rPr>
              <a:t>Προϊόντα</a:t>
            </a:r>
            <a:endParaRPr lang="en-US" i="1" dirty="0">
              <a:solidFill>
                <a:schemeClr val="tx2"/>
              </a:solidFill>
            </a:endParaRPr>
          </a:p>
        </p:txBody>
      </p:sp>
    </p:spTree>
    <p:extLst>
      <p:ext uri="{BB962C8B-B14F-4D97-AF65-F5344CB8AC3E}">
        <p14:creationId xmlns:p14="http://schemas.microsoft.com/office/powerpoint/2010/main" val="26708668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Image result for medical devi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4234" y="903164"/>
            <a:ext cx="3525197" cy="26404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 y="0"/>
            <a:ext cx="9328213" cy="516175"/>
          </a:xfrm>
        </p:spPr>
        <p:txBody>
          <a:bodyPr>
            <a:normAutofit fontScale="90000"/>
          </a:bodyPr>
          <a:lstStyle/>
          <a:p>
            <a:r>
              <a:rPr lang="en-US" dirty="0" smtClean="0"/>
              <a:t>A. Medical Device </a:t>
            </a:r>
            <a:r>
              <a:rPr lang="en-US" sz="2700" dirty="0" smtClean="0"/>
              <a:t>(</a:t>
            </a:r>
            <a:r>
              <a:rPr lang="en-US" sz="2700" dirty="0" err="1" smtClean="0"/>
              <a:t>concept</a:t>
            </a:r>
            <a:r>
              <a:rPr lang="en-US" sz="2700" dirty="0" err="1" smtClean="0">
                <a:sym typeface="Wingdings"/>
              </a:rPr>
              <a:t></a:t>
            </a:r>
            <a:r>
              <a:rPr lang="en-US" sz="2700" dirty="0" err="1" smtClean="0"/>
              <a:t>business</a:t>
            </a:r>
            <a:r>
              <a:rPr lang="en-US" sz="2700" dirty="0" smtClean="0"/>
              <a:t> </a:t>
            </a:r>
            <a:r>
              <a:rPr lang="en-US" sz="2700" dirty="0" err="1" smtClean="0"/>
              <a:t>plan</a:t>
            </a:r>
            <a:r>
              <a:rPr lang="en-US" sz="2700" dirty="0" err="1" smtClean="0">
                <a:sym typeface="Wingdings"/>
              </a:rPr>
              <a:t></a:t>
            </a:r>
            <a:r>
              <a:rPr lang="en-US" sz="2700" dirty="0" err="1" smtClean="0"/>
              <a:t>design</a:t>
            </a:r>
            <a:r>
              <a:rPr lang="en-US" sz="2700" dirty="0" err="1" smtClean="0">
                <a:sym typeface="Wingdings"/>
              </a:rPr>
              <a:t></a:t>
            </a:r>
            <a:r>
              <a:rPr lang="en-US" sz="2700" dirty="0" err="1" smtClean="0"/>
              <a:t>manufacture</a:t>
            </a:r>
            <a:r>
              <a:rPr lang="en-US" sz="2700" dirty="0" smtClean="0"/>
              <a:t>*)</a:t>
            </a:r>
            <a:endParaRPr lang="en-US" sz="2700" dirty="0"/>
          </a:p>
        </p:txBody>
      </p:sp>
      <p:sp>
        <p:nvSpPr>
          <p:cNvPr id="22" name="Rectangle 21"/>
          <p:cNvSpPr/>
          <p:nvPr/>
        </p:nvSpPr>
        <p:spPr>
          <a:xfrm>
            <a:off x="203596" y="3775582"/>
            <a:ext cx="1497312" cy="923330"/>
          </a:xfrm>
          <a:prstGeom prst="rect">
            <a:avLst/>
          </a:prstGeom>
        </p:spPr>
        <p:txBody>
          <a:bodyPr wrap="none">
            <a:spAutoFit/>
          </a:bodyPr>
          <a:lstStyle/>
          <a:p>
            <a:r>
              <a:rPr lang="el-GR" i="1" dirty="0" smtClean="0">
                <a:latin typeface="Calibri" pitchFamily="34" charset="0"/>
              </a:rPr>
              <a:t>Ιστομηχανική</a:t>
            </a:r>
          </a:p>
          <a:p>
            <a:r>
              <a:rPr lang="el-GR" i="1" dirty="0" smtClean="0">
                <a:latin typeface="Calibri" pitchFamily="34" charset="0"/>
              </a:rPr>
              <a:t>(πχ Βαλβίδες </a:t>
            </a:r>
            <a:endParaRPr lang="en-US" i="1" dirty="0" smtClean="0">
              <a:latin typeface="Calibri" pitchFamily="34" charset="0"/>
            </a:endParaRPr>
          </a:p>
          <a:p>
            <a:r>
              <a:rPr lang="el-GR" i="1" dirty="0" smtClean="0">
                <a:latin typeface="Calibri" pitchFamily="34" charset="0"/>
              </a:rPr>
              <a:t>καρδίας)</a:t>
            </a:r>
            <a:r>
              <a:rPr lang="en-GB" i="1" dirty="0" smtClean="0">
                <a:latin typeface="Calibri" pitchFamily="34" charset="0"/>
              </a:rPr>
              <a:t> </a:t>
            </a:r>
            <a:endParaRPr lang="en-US" dirty="0"/>
          </a:p>
        </p:txBody>
      </p:sp>
      <p:pic>
        <p:nvPicPr>
          <p:cNvPr id="23" name="Picture 32" descr="Hanc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596" y="4710832"/>
            <a:ext cx="1527028" cy="1269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nvSpPr>
        <p:spPr>
          <a:xfrm>
            <a:off x="4361343" y="576212"/>
            <a:ext cx="2857172" cy="369332"/>
          </a:xfrm>
          <a:prstGeom prst="rect">
            <a:avLst/>
          </a:prstGeom>
        </p:spPr>
        <p:txBody>
          <a:bodyPr wrap="none">
            <a:spAutoFit/>
          </a:bodyPr>
          <a:lstStyle/>
          <a:p>
            <a:r>
              <a:rPr lang="en-US" i="1" dirty="0" smtClean="0">
                <a:latin typeface="Calibri" pitchFamily="34" charset="0"/>
              </a:rPr>
              <a:t>N</a:t>
            </a:r>
            <a:r>
              <a:rPr lang="el-GR" i="1" dirty="0" smtClean="0">
                <a:latin typeface="Calibri" pitchFamily="34" charset="0"/>
              </a:rPr>
              <a:t>οσοκομειακά μηχανήματα</a:t>
            </a:r>
            <a:endParaRPr lang="en-US" i="1" dirty="0" smtClean="0">
              <a:latin typeface="Calibri" pitchFamily="34" charset="0"/>
            </a:endParaRPr>
          </a:p>
        </p:txBody>
      </p:sp>
      <p:sp>
        <p:nvSpPr>
          <p:cNvPr id="29" name="Rectangle 28"/>
          <p:cNvSpPr/>
          <p:nvPr/>
        </p:nvSpPr>
        <p:spPr>
          <a:xfrm>
            <a:off x="757581" y="533831"/>
            <a:ext cx="2625300" cy="369332"/>
          </a:xfrm>
          <a:prstGeom prst="rect">
            <a:avLst/>
          </a:prstGeom>
        </p:spPr>
        <p:txBody>
          <a:bodyPr wrap="none">
            <a:spAutoFit/>
          </a:bodyPr>
          <a:lstStyle/>
          <a:p>
            <a:r>
              <a:rPr lang="el-GR" i="1" dirty="0" smtClean="0">
                <a:latin typeface="Calibri" pitchFamily="34" charset="0"/>
              </a:rPr>
              <a:t>Διαγνωστικά μηχανήματα</a:t>
            </a:r>
            <a:endParaRPr lang="en-US" dirty="0"/>
          </a:p>
        </p:txBody>
      </p:sp>
      <p:sp>
        <p:nvSpPr>
          <p:cNvPr id="17" name="Rectangle 16"/>
          <p:cNvSpPr/>
          <p:nvPr/>
        </p:nvSpPr>
        <p:spPr>
          <a:xfrm>
            <a:off x="1950983" y="3834927"/>
            <a:ext cx="1584664" cy="646331"/>
          </a:xfrm>
          <a:prstGeom prst="rect">
            <a:avLst/>
          </a:prstGeom>
        </p:spPr>
        <p:txBody>
          <a:bodyPr wrap="none">
            <a:spAutoFit/>
          </a:bodyPr>
          <a:lstStyle/>
          <a:p>
            <a:pPr algn="ctr"/>
            <a:r>
              <a:rPr lang="el-GR" i="1" dirty="0" smtClean="0">
                <a:latin typeface="Calibri" pitchFamily="34" charset="0"/>
              </a:rPr>
              <a:t>Τεχνητά Μέλη</a:t>
            </a:r>
            <a:r>
              <a:rPr lang="en-US" i="1" dirty="0" smtClean="0">
                <a:latin typeface="Calibri" pitchFamily="34" charset="0"/>
              </a:rPr>
              <a:t> </a:t>
            </a:r>
          </a:p>
          <a:p>
            <a:pPr algn="ctr"/>
            <a:r>
              <a:rPr lang="en-US" i="1" dirty="0" err="1" smtClean="0">
                <a:latin typeface="Calibri" pitchFamily="34" charset="0"/>
              </a:rPr>
              <a:t>Rahabilitation</a:t>
            </a:r>
            <a:endParaRPr lang="el-GR" i="1" dirty="0" smtClean="0">
              <a:latin typeface="Calibri" pitchFamily="34" charset="0"/>
            </a:endParaRPr>
          </a:p>
        </p:txBody>
      </p:sp>
      <p:pic>
        <p:nvPicPr>
          <p:cNvPr id="7" name="Picture 6"/>
          <p:cNvPicPr>
            <a:picLocks noChangeAspect="1"/>
          </p:cNvPicPr>
          <p:nvPr/>
        </p:nvPicPr>
        <p:blipFill>
          <a:blip r:embed="rId4"/>
          <a:stretch>
            <a:fillRect/>
          </a:stretch>
        </p:blipFill>
        <p:spPr>
          <a:xfrm>
            <a:off x="203596" y="903163"/>
            <a:ext cx="3520662" cy="2640496"/>
          </a:xfrm>
          <a:prstGeom prst="rect">
            <a:avLst/>
          </a:prstGeom>
        </p:spPr>
      </p:pic>
      <p:pic>
        <p:nvPicPr>
          <p:cNvPr id="25" name="Picture 24" descr="C:\Users\Gkan\Desktop\implant_V1\stem17_high\9high3.png"/>
          <p:cNvPicPr/>
          <p:nvPr/>
        </p:nvPicPr>
        <p:blipFill>
          <a:blip r:embed="rId5"/>
          <a:srcRect r="76999"/>
          <a:stretch>
            <a:fillRect/>
          </a:stretch>
        </p:blipFill>
        <p:spPr bwMode="auto">
          <a:xfrm>
            <a:off x="7706325" y="2577744"/>
            <a:ext cx="994525" cy="1205003"/>
          </a:xfrm>
          <a:prstGeom prst="rect">
            <a:avLst/>
          </a:prstGeom>
          <a:noFill/>
          <a:ln w="9525">
            <a:noFill/>
            <a:miter lim="800000"/>
            <a:headEnd/>
            <a:tailEnd/>
          </a:ln>
        </p:spPr>
      </p:pic>
      <p:pic>
        <p:nvPicPr>
          <p:cNvPr id="15" name="Picture 31" descr="Starr-Edward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9174" y="1151126"/>
            <a:ext cx="1430235" cy="1297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7"/>
          <a:srcRect l="43720" r="5120"/>
          <a:stretch/>
        </p:blipFill>
        <p:spPr>
          <a:xfrm>
            <a:off x="2019420" y="4694865"/>
            <a:ext cx="1363461" cy="1262404"/>
          </a:xfrm>
          <a:prstGeom prst="rect">
            <a:avLst/>
          </a:prstGeom>
        </p:spPr>
      </p:pic>
      <p:sp>
        <p:nvSpPr>
          <p:cNvPr id="26" name="Rectangle 25"/>
          <p:cNvSpPr/>
          <p:nvPr/>
        </p:nvSpPr>
        <p:spPr>
          <a:xfrm>
            <a:off x="3761888" y="3751388"/>
            <a:ext cx="599455" cy="369332"/>
          </a:xfrm>
          <a:prstGeom prst="rect">
            <a:avLst/>
          </a:prstGeom>
        </p:spPr>
        <p:txBody>
          <a:bodyPr wrap="none">
            <a:spAutoFit/>
          </a:bodyPr>
          <a:lstStyle/>
          <a:p>
            <a:r>
              <a:rPr lang="en-US" i="1" dirty="0" err="1" smtClean="0">
                <a:latin typeface="Calibri" pitchFamily="34" charset="0"/>
              </a:rPr>
              <a:t>PoC</a:t>
            </a:r>
            <a:endParaRPr lang="el-GR" i="1" dirty="0" smtClean="0">
              <a:latin typeface="Calibri" pitchFamily="34" charset="0"/>
            </a:endParaRPr>
          </a:p>
        </p:txBody>
      </p:sp>
      <p:sp>
        <p:nvSpPr>
          <p:cNvPr id="10" name="Slide Number Placeholder 9"/>
          <p:cNvSpPr>
            <a:spLocks noGrp="1"/>
          </p:cNvSpPr>
          <p:nvPr>
            <p:ph type="sldNum" sz="quarter" idx="12"/>
          </p:nvPr>
        </p:nvSpPr>
        <p:spPr/>
        <p:txBody>
          <a:bodyPr/>
          <a:lstStyle/>
          <a:p>
            <a:r>
              <a:rPr lang="el-GR" smtClean="0"/>
              <a:t>Σελ. </a:t>
            </a:r>
            <a:fld id="{0CFEC368-1D7A-4F81-ABF6-AE0E36BAF64C}" type="slidenum">
              <a:rPr lang="en-US" smtClean="0"/>
              <a:pPr/>
              <a:t>18</a:t>
            </a:fld>
            <a:endParaRPr lang="en-US" dirty="0"/>
          </a:p>
        </p:txBody>
      </p:sp>
      <p:pic>
        <p:nvPicPr>
          <p:cNvPr id="11" name="Picture 10"/>
          <p:cNvPicPr>
            <a:picLocks noChangeAspect="1"/>
          </p:cNvPicPr>
          <p:nvPr/>
        </p:nvPicPr>
        <p:blipFill>
          <a:blip r:embed="rId8"/>
          <a:stretch>
            <a:fillRect/>
          </a:stretch>
        </p:blipFill>
        <p:spPr>
          <a:xfrm>
            <a:off x="4647705" y="5286714"/>
            <a:ext cx="1425326" cy="1065424"/>
          </a:xfrm>
          <a:prstGeom prst="rect">
            <a:avLst/>
          </a:prstGeom>
        </p:spPr>
      </p:pic>
      <p:pic>
        <p:nvPicPr>
          <p:cNvPr id="31" name="Picture 5" descr="artificial-heart-abiocor-hand">
            <a:hlinkClick r:id="rId9"/>
          </p:cNvPr>
          <p:cNvPicPr>
            <a:picLocks noGrp="1" noChangeAspect="1" noChangeArrowheads="1"/>
          </p:cNvPicPr>
          <p:nvPr>
            <p:ph sz="quarter" idx="1"/>
          </p:nvPr>
        </p:nvPicPr>
        <p:blipFill>
          <a:blip r:embed="rId10">
            <a:extLst>
              <a:ext uri="{28A0092B-C50C-407E-A947-70E740481C1C}">
                <a14:useLocalDpi xmlns:a14="http://schemas.microsoft.com/office/drawing/2010/main" val="0"/>
              </a:ext>
            </a:extLst>
          </a:blip>
          <a:srcRect/>
          <a:stretch>
            <a:fillRect/>
          </a:stretch>
        </p:blipFill>
        <p:spPr>
          <a:xfrm>
            <a:off x="7569174" y="3889311"/>
            <a:ext cx="1484111" cy="1480606"/>
          </a:xfrm>
        </p:spPr>
      </p:pic>
      <p:sp>
        <p:nvSpPr>
          <p:cNvPr id="5" name="Rectangle 4"/>
          <p:cNvSpPr/>
          <p:nvPr/>
        </p:nvSpPr>
        <p:spPr>
          <a:xfrm>
            <a:off x="7653223" y="504796"/>
            <a:ext cx="1505553" cy="646331"/>
          </a:xfrm>
          <a:prstGeom prst="rect">
            <a:avLst/>
          </a:prstGeom>
        </p:spPr>
        <p:txBody>
          <a:bodyPr wrap="none">
            <a:spAutoFit/>
          </a:bodyPr>
          <a:lstStyle/>
          <a:p>
            <a:r>
              <a:rPr lang="el-GR" i="1" dirty="0" smtClean="0">
                <a:latin typeface="Calibri" pitchFamily="34" charset="0"/>
              </a:rPr>
              <a:t>Μηχανικά</a:t>
            </a:r>
          </a:p>
          <a:p>
            <a:r>
              <a:rPr lang="el-GR" i="1" dirty="0" smtClean="0">
                <a:latin typeface="Calibri" pitchFamily="34" charset="0"/>
              </a:rPr>
              <a:t>Εμφυτευματα</a:t>
            </a:r>
            <a:endParaRPr lang="en-US" dirty="0"/>
          </a:p>
        </p:txBody>
      </p:sp>
      <p:pic>
        <p:nvPicPr>
          <p:cNvPr id="32" name="Picture 9"/>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181247" y="3675308"/>
            <a:ext cx="1014629" cy="91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12"/>
          <a:srcRect b="53258"/>
          <a:stretch/>
        </p:blipFill>
        <p:spPr>
          <a:xfrm rot="19380056">
            <a:off x="3358717" y="5629330"/>
            <a:ext cx="1409777" cy="329475"/>
          </a:xfrm>
          <a:prstGeom prst="rect">
            <a:avLst/>
          </a:prstGeom>
        </p:spPr>
      </p:pic>
      <p:pic>
        <p:nvPicPr>
          <p:cNvPr id="21" name="Picture 2" descr="https://encrypted-tbn3.gstatic.com/images?q=tbn:ANd9GcTqHoGjhcs_VZpzWryK-fAy6juthCR14Hpf_HbLiELoMcNf2jYTf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2825" y="4134950"/>
            <a:ext cx="815294" cy="115176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4817612" y="4917382"/>
            <a:ext cx="1009611" cy="369332"/>
          </a:xfrm>
          <a:prstGeom prst="rect">
            <a:avLst/>
          </a:prstGeom>
        </p:spPr>
        <p:txBody>
          <a:bodyPr wrap="none">
            <a:spAutoFit/>
          </a:bodyPr>
          <a:lstStyle/>
          <a:p>
            <a:r>
              <a:rPr lang="en-US" i="1" dirty="0" smtClean="0">
                <a:latin typeface="Calibri" pitchFamily="34" charset="0"/>
              </a:rPr>
              <a:t>Imaging</a:t>
            </a:r>
            <a:endParaRPr lang="el-GR" i="1" dirty="0" smtClean="0">
              <a:latin typeface="Calibri" pitchFamily="34" charset="0"/>
            </a:endParaRPr>
          </a:p>
        </p:txBody>
      </p:sp>
      <p:pic>
        <p:nvPicPr>
          <p:cNvPr id="6" name="Picture 5"/>
          <p:cNvPicPr>
            <a:picLocks noChangeAspect="1"/>
          </p:cNvPicPr>
          <p:nvPr/>
        </p:nvPicPr>
        <p:blipFill>
          <a:blip r:embed="rId14"/>
          <a:stretch>
            <a:fillRect/>
          </a:stretch>
        </p:blipFill>
        <p:spPr>
          <a:xfrm>
            <a:off x="6181247" y="4801728"/>
            <a:ext cx="1014629" cy="1061403"/>
          </a:xfrm>
          <a:prstGeom prst="rect">
            <a:avLst/>
          </a:prstGeom>
        </p:spPr>
      </p:pic>
      <p:pic>
        <p:nvPicPr>
          <p:cNvPr id="8" name="Picture 7"/>
          <p:cNvPicPr>
            <a:picLocks noChangeAspect="1"/>
          </p:cNvPicPr>
          <p:nvPr/>
        </p:nvPicPr>
        <p:blipFill>
          <a:blip r:embed="rId15"/>
          <a:stretch>
            <a:fillRect/>
          </a:stretch>
        </p:blipFill>
        <p:spPr>
          <a:xfrm>
            <a:off x="4607315" y="3736183"/>
            <a:ext cx="1529978" cy="958682"/>
          </a:xfrm>
          <a:prstGeom prst="rect">
            <a:avLst/>
          </a:prstGeom>
        </p:spPr>
      </p:pic>
    </p:spTree>
    <p:extLst>
      <p:ext uri="{BB962C8B-B14F-4D97-AF65-F5344CB8AC3E}">
        <p14:creationId xmlns:p14="http://schemas.microsoft.com/office/powerpoint/2010/main" val="319085830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B. Digital Health</a:t>
            </a:r>
            <a:endParaRPr lang="en-US" dirty="0"/>
          </a:p>
        </p:txBody>
      </p:sp>
      <p:sp>
        <p:nvSpPr>
          <p:cNvPr id="6" name="Slide Number Placeholder 5"/>
          <p:cNvSpPr>
            <a:spLocks noGrp="1"/>
          </p:cNvSpPr>
          <p:nvPr>
            <p:ph type="sldNum" sz="quarter" idx="12"/>
          </p:nvPr>
        </p:nvSpPr>
        <p:spPr/>
        <p:txBody>
          <a:bodyPr/>
          <a:lstStyle/>
          <a:p>
            <a:r>
              <a:rPr lang="el-GR" smtClean="0"/>
              <a:t>Σελ. </a:t>
            </a:r>
            <a:fld id="{0CFEC368-1D7A-4F81-ABF6-AE0E36BAF64C}" type="slidenum">
              <a:rPr lang="en-US" smtClean="0"/>
              <a:pPr/>
              <a:t>19</a:t>
            </a:fld>
            <a:endParaRPr lang="en-US" dirty="0"/>
          </a:p>
        </p:txBody>
      </p:sp>
      <p:sp>
        <p:nvSpPr>
          <p:cNvPr id="12" name="Rectangle 11"/>
          <p:cNvSpPr/>
          <p:nvPr/>
        </p:nvSpPr>
        <p:spPr>
          <a:xfrm>
            <a:off x="4217292" y="2210869"/>
            <a:ext cx="4703302" cy="4247317"/>
          </a:xfrm>
          <a:prstGeom prst="rect">
            <a:avLst/>
          </a:prstGeom>
        </p:spPr>
        <p:txBody>
          <a:bodyPr wrap="square">
            <a:spAutoFit/>
          </a:bodyPr>
          <a:lstStyle/>
          <a:p>
            <a:r>
              <a:rPr lang="en-US" b="1" dirty="0" smtClean="0"/>
              <a:t>Digital health includes categories such as mobile health (</a:t>
            </a:r>
            <a:r>
              <a:rPr lang="en-US" b="1" dirty="0" err="1" smtClean="0"/>
              <a:t>mHealth</a:t>
            </a:r>
            <a:r>
              <a:rPr lang="en-US" b="1" dirty="0" smtClean="0"/>
              <a:t>), health information technology (IT), wearable devices, </a:t>
            </a:r>
            <a:r>
              <a:rPr lang="en-US" b="1" dirty="0" err="1" smtClean="0"/>
              <a:t>telehealth</a:t>
            </a:r>
            <a:r>
              <a:rPr lang="en-US" b="1" dirty="0" smtClean="0"/>
              <a:t>, and personalized medicine (genomics, proteomics).</a:t>
            </a:r>
          </a:p>
          <a:p>
            <a:endParaRPr lang="en-US" dirty="0"/>
          </a:p>
          <a:p>
            <a:endParaRPr lang="en-US" dirty="0" smtClean="0"/>
          </a:p>
          <a:p>
            <a:pPr marL="285750" indent="-285750">
              <a:buFont typeface="Wingdings" charset="0"/>
              <a:buChar char="à"/>
            </a:pPr>
            <a:r>
              <a:rPr lang="en-US" dirty="0" smtClean="0"/>
              <a:t>Better monitor </a:t>
            </a:r>
            <a:r>
              <a:rPr lang="en-US" dirty="0"/>
              <a:t>our health </a:t>
            </a:r>
            <a:r>
              <a:rPr lang="en-US" dirty="0" smtClean="0"/>
              <a:t>&amp; well-being</a:t>
            </a:r>
          </a:p>
          <a:p>
            <a:pPr marL="285750" indent="-285750">
              <a:buFont typeface="Wingdings" charset="0"/>
              <a:buChar char="à"/>
            </a:pPr>
            <a:r>
              <a:rPr lang="en-US" dirty="0" smtClean="0"/>
              <a:t>Improve </a:t>
            </a:r>
            <a:r>
              <a:rPr lang="en-US" dirty="0"/>
              <a:t>health care and </a:t>
            </a:r>
            <a:r>
              <a:rPr lang="en-US" dirty="0" smtClean="0"/>
              <a:t>health outcomes</a:t>
            </a:r>
          </a:p>
          <a:p>
            <a:pPr marL="285750" indent="-285750">
              <a:buFont typeface="Wingdings" charset="0"/>
              <a:buChar char="à"/>
            </a:pPr>
            <a:r>
              <a:rPr lang="en-US" dirty="0" smtClean="0"/>
              <a:t>Make </a:t>
            </a:r>
            <a:r>
              <a:rPr lang="en-US" dirty="0"/>
              <a:t>medicine more </a:t>
            </a:r>
            <a:r>
              <a:rPr lang="en-US" dirty="0" smtClean="0"/>
              <a:t>personalized</a:t>
            </a:r>
          </a:p>
          <a:p>
            <a:endParaRPr lang="en-US" dirty="0" smtClean="0"/>
          </a:p>
          <a:p>
            <a:r>
              <a:rPr lang="en-US" dirty="0" smtClean="0">
                <a:sym typeface="Wingdings"/>
              </a:rPr>
              <a:t> Empower patients!  </a:t>
            </a:r>
            <a:r>
              <a:rPr lang="en-US" dirty="0" smtClean="0"/>
              <a:t>Patients </a:t>
            </a:r>
            <a:r>
              <a:rPr lang="en-US" dirty="0"/>
              <a:t>and consumers can use digital health to better manage and track their health and wellness related activities</a:t>
            </a:r>
            <a:r>
              <a:rPr lang="en-US" dirty="0" smtClean="0"/>
              <a:t>.</a:t>
            </a:r>
            <a:endParaRPr lang="en-US" dirty="0"/>
          </a:p>
        </p:txBody>
      </p:sp>
      <p:pic>
        <p:nvPicPr>
          <p:cNvPr id="23" name="Picture 22"/>
          <p:cNvPicPr>
            <a:picLocks noChangeAspect="1"/>
          </p:cNvPicPr>
          <p:nvPr/>
        </p:nvPicPr>
        <p:blipFill>
          <a:blip r:embed="rId2"/>
          <a:stretch>
            <a:fillRect/>
          </a:stretch>
        </p:blipFill>
        <p:spPr>
          <a:xfrm>
            <a:off x="189110" y="755636"/>
            <a:ext cx="1775651" cy="1307945"/>
          </a:xfrm>
          <a:prstGeom prst="rect">
            <a:avLst/>
          </a:prstGeom>
        </p:spPr>
      </p:pic>
      <p:sp>
        <p:nvSpPr>
          <p:cNvPr id="13" name="Rectangle 12"/>
          <p:cNvSpPr/>
          <p:nvPr/>
        </p:nvSpPr>
        <p:spPr>
          <a:xfrm>
            <a:off x="2129223" y="755636"/>
            <a:ext cx="6540527" cy="646331"/>
          </a:xfrm>
          <a:prstGeom prst="rect">
            <a:avLst/>
          </a:prstGeom>
        </p:spPr>
        <p:txBody>
          <a:bodyPr wrap="square">
            <a:spAutoFit/>
          </a:bodyPr>
          <a:lstStyle/>
          <a:p>
            <a:r>
              <a:rPr lang="en-US" dirty="0" smtClean="0"/>
              <a:t>(from </a:t>
            </a:r>
            <a:r>
              <a:rPr lang="en-US" dirty="0" err="1" smtClean="0"/>
              <a:t>FDA.gov</a:t>
            </a:r>
            <a:r>
              <a:rPr lang="en-US" dirty="0" smtClean="0"/>
              <a:t>):  Many </a:t>
            </a:r>
            <a:r>
              <a:rPr lang="en-US" dirty="0"/>
              <a:t>medical devices now have the ability to connect to and communicate with other devices or systems. </a:t>
            </a:r>
          </a:p>
        </p:txBody>
      </p:sp>
      <p:sp>
        <p:nvSpPr>
          <p:cNvPr id="14" name="Down Arrow 13"/>
          <p:cNvSpPr/>
          <p:nvPr/>
        </p:nvSpPr>
        <p:spPr>
          <a:xfrm>
            <a:off x="5596927" y="1437939"/>
            <a:ext cx="924983" cy="66161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189110" y="2226548"/>
            <a:ext cx="3777340" cy="4155176"/>
          </a:xfrm>
          <a:prstGeom prst="rect">
            <a:avLst/>
          </a:prstGeom>
          <a:solidFill>
            <a:schemeClr val="bg1">
              <a:lumMod val="85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t"/>
          <a:lstStyle/>
          <a:p>
            <a:pPr algn="ctr"/>
            <a:r>
              <a:rPr lang="en-US" u="sng" dirty="0" smtClean="0">
                <a:solidFill>
                  <a:schemeClr val="tx1"/>
                </a:solidFill>
              </a:rPr>
              <a:t>T</a:t>
            </a:r>
            <a:r>
              <a:rPr lang="el-GR" u="sng" dirty="0" smtClean="0">
                <a:solidFill>
                  <a:schemeClr val="tx1"/>
                </a:solidFill>
              </a:rPr>
              <a:t>ι είναι</a:t>
            </a:r>
            <a:r>
              <a:rPr lang="en-US" u="sng" dirty="0" smtClean="0">
                <a:solidFill>
                  <a:schemeClr val="tx1"/>
                </a:solidFill>
              </a:rPr>
              <a:t> Digital Health?</a:t>
            </a:r>
            <a:endParaRPr lang="el-GR" u="sng" dirty="0" smtClean="0">
              <a:solidFill>
                <a:schemeClr val="tx1"/>
              </a:solidFill>
            </a:endParaRPr>
          </a:p>
          <a:p>
            <a:pPr algn="ctr"/>
            <a:r>
              <a:rPr lang="en-US" b="1" dirty="0" smtClean="0">
                <a:solidFill>
                  <a:schemeClr val="tx1"/>
                </a:solidFill>
              </a:rPr>
              <a:t>[Medical Device] +</a:t>
            </a:r>
          </a:p>
          <a:p>
            <a:pPr algn="ctr"/>
            <a:r>
              <a:rPr lang="en-US" b="1" dirty="0" smtClean="0">
                <a:solidFill>
                  <a:schemeClr val="tx1"/>
                </a:solidFill>
              </a:rPr>
              <a:t>[Internet of Things] +</a:t>
            </a:r>
          </a:p>
          <a:p>
            <a:pPr algn="ctr"/>
            <a:r>
              <a:rPr lang="en-US" b="1" dirty="0" smtClean="0">
                <a:solidFill>
                  <a:schemeClr val="tx1"/>
                </a:solidFill>
              </a:rPr>
              <a:t>[Big Data Analysis] +</a:t>
            </a:r>
          </a:p>
          <a:p>
            <a:pPr algn="ctr"/>
            <a:r>
              <a:rPr lang="en-US" b="1" dirty="0" smtClean="0">
                <a:solidFill>
                  <a:schemeClr val="tx1"/>
                </a:solidFill>
              </a:rPr>
              <a:t>[New data technologies] +</a:t>
            </a:r>
            <a:endParaRPr lang="en-US" b="1" dirty="0">
              <a:solidFill>
                <a:schemeClr val="tx1"/>
              </a:solidFill>
            </a:endParaRPr>
          </a:p>
          <a:p>
            <a:pPr algn="ctr"/>
            <a:r>
              <a:rPr lang="en-US" b="1" dirty="0" smtClean="0">
                <a:solidFill>
                  <a:srgbClr val="292934"/>
                </a:solidFill>
              </a:rPr>
              <a:t>[Medical &amp; </a:t>
            </a:r>
            <a:r>
              <a:rPr lang="en-US" b="1" dirty="0">
                <a:solidFill>
                  <a:srgbClr val="292934"/>
                </a:solidFill>
              </a:rPr>
              <a:t>Health </a:t>
            </a:r>
            <a:r>
              <a:rPr lang="en-US" b="1" dirty="0" smtClean="0">
                <a:solidFill>
                  <a:srgbClr val="292934"/>
                </a:solidFill>
              </a:rPr>
              <a:t>Informatics] </a:t>
            </a:r>
            <a:endParaRPr lang="en-US" b="1" dirty="0">
              <a:solidFill>
                <a:srgbClr val="292934"/>
              </a:solidFill>
            </a:endParaRPr>
          </a:p>
        </p:txBody>
      </p:sp>
      <p:pic>
        <p:nvPicPr>
          <p:cNvPr id="27" name="Picture 26"/>
          <p:cNvPicPr>
            <a:picLocks noChangeAspect="1"/>
          </p:cNvPicPr>
          <p:nvPr/>
        </p:nvPicPr>
        <p:blipFill>
          <a:blip r:embed="rId3"/>
          <a:stretch>
            <a:fillRect/>
          </a:stretch>
        </p:blipFill>
        <p:spPr>
          <a:xfrm>
            <a:off x="806469" y="3954585"/>
            <a:ext cx="2360420" cy="2335506"/>
          </a:xfrm>
          <a:prstGeom prst="rect">
            <a:avLst/>
          </a:prstGeom>
        </p:spPr>
      </p:pic>
    </p:spTree>
    <p:extLst>
      <p:ext uri="{BB962C8B-B14F-4D97-AF65-F5344CB8AC3E}">
        <p14:creationId xmlns:p14="http://schemas.microsoft.com/office/powerpoint/2010/main" val="120055625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Εισαγωγή </a:t>
            </a:r>
            <a:endParaRPr lang="en-US" dirty="0"/>
          </a:p>
        </p:txBody>
      </p:sp>
      <p:sp>
        <p:nvSpPr>
          <p:cNvPr id="3" name="Content Placeholder 2"/>
          <p:cNvSpPr>
            <a:spLocks noGrp="1"/>
          </p:cNvSpPr>
          <p:nvPr>
            <p:ph idx="1"/>
          </p:nvPr>
        </p:nvSpPr>
        <p:spPr>
          <a:xfrm>
            <a:off x="137705" y="710474"/>
            <a:ext cx="9006296" cy="5106772"/>
          </a:xfrm>
        </p:spPr>
        <p:txBody>
          <a:bodyPr>
            <a:normAutofit/>
          </a:bodyPr>
          <a:lstStyle/>
          <a:p>
            <a:r>
              <a:rPr lang="el-GR" dirty="0" smtClean="0"/>
              <a:t>Το μάθημα εισάγετε για 1</a:t>
            </a:r>
            <a:r>
              <a:rPr lang="el-GR" baseline="30000" dirty="0" smtClean="0"/>
              <a:t>η</a:t>
            </a:r>
            <a:r>
              <a:rPr lang="el-GR" dirty="0" smtClean="0"/>
              <a:t> φορά στην σχολή και είναι μάθημα επιλογής για όλες τις κατευθήνσεις</a:t>
            </a:r>
          </a:p>
          <a:p>
            <a:pPr marL="0" indent="0">
              <a:buNone/>
            </a:pPr>
            <a:endParaRPr lang="el-GR" dirty="0"/>
          </a:p>
          <a:p>
            <a:pPr marL="0" indent="0">
              <a:buNone/>
            </a:pPr>
            <a:r>
              <a:rPr lang="el-GR" b="1" dirty="0" smtClean="0"/>
              <a:t>Σκοπός: </a:t>
            </a:r>
            <a:endParaRPr lang="en-US" b="1" dirty="0" smtClean="0"/>
          </a:p>
          <a:p>
            <a:pPr marL="0" indent="0">
              <a:buNone/>
            </a:pPr>
            <a:endParaRPr lang="el-GR" b="1" dirty="0" smtClean="0"/>
          </a:p>
          <a:p>
            <a:pPr>
              <a:buFontTx/>
              <a:buChar char="-"/>
            </a:pPr>
            <a:r>
              <a:rPr lang="el-GR" b="1" dirty="0" smtClean="0"/>
              <a:t>Να μάθετε τις βασικές έννοιες ενός ταχεία αναπτυσόμενου κλάδου: της βιοϊατρικής μηχανικής</a:t>
            </a:r>
          </a:p>
          <a:p>
            <a:pPr>
              <a:buFontTx/>
              <a:buChar char="-"/>
            </a:pPr>
            <a:endParaRPr lang="el-GR" b="1" dirty="0"/>
          </a:p>
          <a:p>
            <a:pPr>
              <a:buFontTx/>
              <a:buChar char="-"/>
            </a:pPr>
            <a:r>
              <a:rPr lang="el-GR" b="1" dirty="0" smtClean="0"/>
              <a:t>Να διαπιστώσετε αν η βιοιατρική</a:t>
            </a:r>
            <a:r>
              <a:rPr lang="en-US" b="1" dirty="0" smtClean="0"/>
              <a:t>/</a:t>
            </a:r>
            <a:r>
              <a:rPr lang="el-GR" b="1" dirty="0" smtClean="0"/>
              <a:t>βιολογική μηχανική είναι ένας κλάδος που σας ενδιαφέρει να ασχοληθήτε και μετά το πέρας των σπουδών σας (είτε σαν εργασία, είτε σαν έρευνα) </a:t>
            </a:r>
          </a:p>
          <a:p>
            <a:pPr>
              <a:buFontTx/>
              <a:buChar char="-"/>
            </a:pPr>
            <a:endParaRPr lang="el-GR" b="1" dirty="0"/>
          </a:p>
          <a:p>
            <a:pPr marL="0" indent="0">
              <a:buNone/>
            </a:pPr>
            <a:endParaRPr lang="el-GR" b="1" dirty="0"/>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2</a:t>
            </a:fld>
            <a:endParaRPr lang="en-US" dirty="0"/>
          </a:p>
        </p:txBody>
      </p:sp>
    </p:spTree>
    <p:extLst>
      <p:ext uri="{BB962C8B-B14F-4D97-AF65-F5344CB8AC3E}">
        <p14:creationId xmlns:p14="http://schemas.microsoft.com/office/powerpoint/2010/main" val="3309349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B. Digital Health</a:t>
            </a:r>
            <a:endParaRPr lang="en-US" dirty="0"/>
          </a:p>
        </p:txBody>
      </p:sp>
      <p:sp>
        <p:nvSpPr>
          <p:cNvPr id="5" name="Rectangle 4"/>
          <p:cNvSpPr/>
          <p:nvPr/>
        </p:nvSpPr>
        <p:spPr>
          <a:xfrm>
            <a:off x="3329216" y="3530640"/>
            <a:ext cx="1970111" cy="646331"/>
          </a:xfrm>
          <a:prstGeom prst="rect">
            <a:avLst/>
          </a:prstGeom>
        </p:spPr>
        <p:txBody>
          <a:bodyPr wrap="none">
            <a:spAutoFit/>
          </a:bodyPr>
          <a:lstStyle/>
          <a:p>
            <a:r>
              <a:rPr lang="el-GR" i="1" dirty="0" smtClean="0">
                <a:latin typeface="Calibri" pitchFamily="34" charset="0"/>
              </a:rPr>
              <a:t>Σπιρομέτρηση</a:t>
            </a:r>
            <a:r>
              <a:rPr lang="en-US" i="1" dirty="0" smtClean="0">
                <a:latin typeface="Calibri" pitchFamily="34" charset="0"/>
              </a:rPr>
              <a:t> </a:t>
            </a:r>
          </a:p>
          <a:p>
            <a:r>
              <a:rPr lang="en-US" i="1" dirty="0" smtClean="0">
                <a:latin typeface="Calibri" pitchFamily="34" charset="0"/>
              </a:rPr>
              <a:t>(health, COPD, </a:t>
            </a:r>
            <a:r>
              <a:rPr lang="en-US" i="1" dirty="0" err="1" smtClean="0">
                <a:latin typeface="Calibri" pitchFamily="34" charset="0"/>
              </a:rPr>
              <a:t>etc</a:t>
            </a:r>
            <a:r>
              <a:rPr lang="en-US" i="1" dirty="0" smtClean="0">
                <a:latin typeface="Calibri" pitchFamily="34" charset="0"/>
              </a:rPr>
              <a:t>)</a:t>
            </a:r>
            <a:endParaRPr lang="en-US" dirty="0"/>
          </a:p>
        </p:txBody>
      </p:sp>
      <p:sp>
        <p:nvSpPr>
          <p:cNvPr id="22" name="Rectangle 21"/>
          <p:cNvSpPr/>
          <p:nvPr/>
        </p:nvSpPr>
        <p:spPr>
          <a:xfrm>
            <a:off x="5382221" y="3530640"/>
            <a:ext cx="1223424" cy="646331"/>
          </a:xfrm>
          <a:prstGeom prst="rect">
            <a:avLst/>
          </a:prstGeom>
        </p:spPr>
        <p:txBody>
          <a:bodyPr wrap="none">
            <a:spAutoFit/>
          </a:bodyPr>
          <a:lstStyle/>
          <a:p>
            <a:r>
              <a:rPr lang="el-GR" i="1" dirty="0" smtClean="0">
                <a:latin typeface="Calibri" pitchFamily="34" charset="0"/>
              </a:rPr>
              <a:t>Καρδιακοί </a:t>
            </a:r>
            <a:endParaRPr lang="en-US" i="1" dirty="0" smtClean="0">
              <a:latin typeface="Calibri" pitchFamily="34" charset="0"/>
            </a:endParaRPr>
          </a:p>
          <a:p>
            <a:r>
              <a:rPr lang="el-GR" i="1" dirty="0" smtClean="0">
                <a:latin typeface="Calibri" pitchFamily="34" charset="0"/>
              </a:rPr>
              <a:t>Παλμοί</a:t>
            </a:r>
            <a:endParaRPr lang="en-US" dirty="0"/>
          </a:p>
        </p:txBody>
      </p:sp>
      <p:pic>
        <p:nvPicPr>
          <p:cNvPr id="18" name="Picture 17"/>
          <p:cNvPicPr>
            <a:picLocks noChangeAspect="1"/>
          </p:cNvPicPr>
          <p:nvPr/>
        </p:nvPicPr>
        <p:blipFill>
          <a:blip r:embed="rId2"/>
          <a:stretch>
            <a:fillRect/>
          </a:stretch>
        </p:blipFill>
        <p:spPr>
          <a:xfrm>
            <a:off x="331011" y="3948747"/>
            <a:ext cx="2243523" cy="1652580"/>
          </a:xfrm>
          <a:prstGeom prst="rect">
            <a:avLst/>
          </a:prstGeom>
        </p:spPr>
      </p:pic>
      <p:sp>
        <p:nvSpPr>
          <p:cNvPr id="21" name="Rectangle 20"/>
          <p:cNvSpPr/>
          <p:nvPr/>
        </p:nvSpPr>
        <p:spPr>
          <a:xfrm>
            <a:off x="6609594" y="3544740"/>
            <a:ext cx="2647730" cy="646331"/>
          </a:xfrm>
          <a:prstGeom prst="rect">
            <a:avLst/>
          </a:prstGeom>
        </p:spPr>
        <p:txBody>
          <a:bodyPr wrap="none">
            <a:spAutoFit/>
          </a:bodyPr>
          <a:lstStyle/>
          <a:p>
            <a:r>
              <a:rPr lang="el-GR" i="1" dirty="0" smtClean="0">
                <a:latin typeface="Calibri" pitchFamily="34" charset="0"/>
              </a:rPr>
              <a:t>Τρέμουλο Χεριών </a:t>
            </a:r>
            <a:endParaRPr lang="en-US" i="1" dirty="0" smtClean="0">
              <a:latin typeface="Calibri" pitchFamily="34" charset="0"/>
            </a:endParaRPr>
          </a:p>
          <a:p>
            <a:r>
              <a:rPr lang="el-GR" i="1" dirty="0" smtClean="0">
                <a:latin typeface="Calibri" pitchFamily="34" charset="0"/>
              </a:rPr>
              <a:t>(</a:t>
            </a:r>
            <a:r>
              <a:rPr lang="en-US" i="1" dirty="0" smtClean="0">
                <a:latin typeface="Calibri" pitchFamily="34" charset="0"/>
              </a:rPr>
              <a:t>monitoring &amp; Parkinson)</a:t>
            </a:r>
            <a:endParaRPr lang="en-US" dirty="0"/>
          </a:p>
        </p:txBody>
      </p:sp>
      <p:sp>
        <p:nvSpPr>
          <p:cNvPr id="25" name="Rectangle 24"/>
          <p:cNvSpPr/>
          <p:nvPr/>
        </p:nvSpPr>
        <p:spPr>
          <a:xfrm>
            <a:off x="230289" y="3579415"/>
            <a:ext cx="2787955" cy="369332"/>
          </a:xfrm>
          <a:prstGeom prst="rect">
            <a:avLst/>
          </a:prstGeom>
        </p:spPr>
        <p:txBody>
          <a:bodyPr wrap="none">
            <a:spAutoFit/>
          </a:bodyPr>
          <a:lstStyle/>
          <a:p>
            <a:r>
              <a:rPr lang="en-US" i="1" dirty="0" err="1" smtClean="0">
                <a:latin typeface="Calibri" pitchFamily="34" charset="0"/>
              </a:rPr>
              <a:t>Wearables</a:t>
            </a:r>
            <a:r>
              <a:rPr lang="en-US" i="1" dirty="0" smtClean="0">
                <a:latin typeface="Calibri" pitchFamily="34" charset="0"/>
              </a:rPr>
              <a:t> &amp; Mobile Health</a:t>
            </a:r>
            <a:endParaRPr lang="en-US" dirty="0"/>
          </a:p>
        </p:txBody>
      </p:sp>
      <p:sp>
        <p:nvSpPr>
          <p:cNvPr id="30" name="Rectangle 29"/>
          <p:cNvSpPr/>
          <p:nvPr/>
        </p:nvSpPr>
        <p:spPr>
          <a:xfrm>
            <a:off x="398930" y="682997"/>
            <a:ext cx="2259353" cy="369332"/>
          </a:xfrm>
          <a:prstGeom prst="rect">
            <a:avLst/>
          </a:prstGeom>
        </p:spPr>
        <p:txBody>
          <a:bodyPr wrap="none">
            <a:spAutoFit/>
          </a:bodyPr>
          <a:lstStyle/>
          <a:p>
            <a:r>
              <a:rPr lang="en-US" i="1" dirty="0" smtClean="0">
                <a:latin typeface="Calibri" pitchFamily="34" charset="0"/>
              </a:rPr>
              <a:t>Point of Care Systems </a:t>
            </a:r>
            <a:endParaRPr lang="en-US" dirty="0"/>
          </a:p>
        </p:txBody>
      </p:sp>
      <p:pic>
        <p:nvPicPr>
          <p:cNvPr id="31" name="Picture 22" descr="pregnancy-te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7746" y="1164208"/>
            <a:ext cx="1905966" cy="157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 descr="https://encrypted-tbn3.gstatic.com/images?q=tbn:ANd9GcTqHoGjhcs_VZpzWryK-fAy6juthCR14Hpf_HbLiELoMcNf2jYTf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208" y="1052329"/>
            <a:ext cx="1503211" cy="2123584"/>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3537746" y="556106"/>
            <a:ext cx="2228470" cy="646331"/>
          </a:xfrm>
          <a:prstGeom prst="rect">
            <a:avLst/>
          </a:prstGeom>
        </p:spPr>
        <p:txBody>
          <a:bodyPr wrap="none">
            <a:spAutoFit/>
          </a:bodyPr>
          <a:lstStyle/>
          <a:p>
            <a:r>
              <a:rPr lang="en-US" i="1" dirty="0" smtClean="0">
                <a:latin typeface="Calibri" pitchFamily="34" charset="0"/>
              </a:rPr>
              <a:t>Lateral Flow Tests w/</a:t>
            </a:r>
          </a:p>
          <a:p>
            <a:r>
              <a:rPr lang="en-US" i="1" dirty="0" smtClean="0">
                <a:latin typeface="Calibri" pitchFamily="34" charset="0"/>
              </a:rPr>
              <a:t>Digital capabilities</a:t>
            </a:r>
            <a:endParaRPr lang="en-US" dirty="0"/>
          </a:p>
        </p:txBody>
      </p:sp>
      <p:pic>
        <p:nvPicPr>
          <p:cNvPr id="34" name="Picture 16" descr="ctc HB-Chip%20web.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43071" y="2313949"/>
            <a:ext cx="1299382" cy="88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r>
              <a:rPr lang="el-GR" smtClean="0"/>
              <a:t>Σελ. </a:t>
            </a:r>
            <a:fld id="{0CFEC368-1D7A-4F81-ABF6-AE0E36BAF64C}" type="slidenum">
              <a:rPr lang="en-US" smtClean="0"/>
              <a:pPr/>
              <a:t>20</a:t>
            </a:fld>
            <a:endParaRPr lang="en-US" dirty="0"/>
          </a:p>
        </p:txBody>
      </p:sp>
      <p:pic>
        <p:nvPicPr>
          <p:cNvPr id="7" name="Picture 6"/>
          <p:cNvPicPr>
            <a:picLocks noChangeAspect="1"/>
          </p:cNvPicPr>
          <p:nvPr/>
        </p:nvPicPr>
        <p:blipFill>
          <a:blip r:embed="rId6"/>
          <a:stretch>
            <a:fillRect/>
          </a:stretch>
        </p:blipFill>
        <p:spPr>
          <a:xfrm>
            <a:off x="3437194" y="4318079"/>
            <a:ext cx="1130035" cy="1826890"/>
          </a:xfrm>
          <a:prstGeom prst="rect">
            <a:avLst/>
          </a:prstGeom>
        </p:spPr>
      </p:pic>
      <p:pic>
        <p:nvPicPr>
          <p:cNvPr id="8" name="Picture 7"/>
          <p:cNvPicPr>
            <a:picLocks noChangeAspect="1"/>
          </p:cNvPicPr>
          <p:nvPr/>
        </p:nvPicPr>
        <p:blipFill>
          <a:blip r:embed="rId7"/>
          <a:stretch>
            <a:fillRect/>
          </a:stretch>
        </p:blipFill>
        <p:spPr>
          <a:xfrm>
            <a:off x="5126445" y="4318079"/>
            <a:ext cx="1993754" cy="1993754"/>
          </a:xfrm>
          <a:prstGeom prst="rect">
            <a:avLst/>
          </a:prstGeom>
        </p:spPr>
      </p:pic>
      <p:pic>
        <p:nvPicPr>
          <p:cNvPr id="9" name="Picture 8"/>
          <p:cNvPicPr>
            <a:picLocks noChangeAspect="1"/>
          </p:cNvPicPr>
          <p:nvPr/>
        </p:nvPicPr>
        <p:blipFill>
          <a:blip r:embed="rId8"/>
          <a:stretch>
            <a:fillRect/>
          </a:stretch>
        </p:blipFill>
        <p:spPr>
          <a:xfrm>
            <a:off x="7218760" y="4407873"/>
            <a:ext cx="1651488" cy="1638619"/>
          </a:xfrm>
          <a:prstGeom prst="rect">
            <a:avLst/>
          </a:prstGeom>
        </p:spPr>
      </p:pic>
      <p:pic>
        <p:nvPicPr>
          <p:cNvPr id="11" name="Picture 10"/>
          <p:cNvPicPr>
            <a:picLocks noChangeAspect="1"/>
          </p:cNvPicPr>
          <p:nvPr/>
        </p:nvPicPr>
        <p:blipFill>
          <a:blip r:embed="rId9"/>
          <a:stretch>
            <a:fillRect/>
          </a:stretch>
        </p:blipFill>
        <p:spPr>
          <a:xfrm>
            <a:off x="4744639" y="2296034"/>
            <a:ext cx="1275163" cy="1162559"/>
          </a:xfrm>
          <a:prstGeom prst="rect">
            <a:avLst/>
          </a:prstGeom>
        </p:spPr>
      </p:pic>
      <p:sp>
        <p:nvSpPr>
          <p:cNvPr id="20" name="Rectangle 19"/>
          <p:cNvSpPr/>
          <p:nvPr/>
        </p:nvSpPr>
        <p:spPr>
          <a:xfrm>
            <a:off x="6412167" y="553318"/>
            <a:ext cx="2646512" cy="923330"/>
          </a:xfrm>
          <a:prstGeom prst="rect">
            <a:avLst/>
          </a:prstGeom>
        </p:spPr>
        <p:txBody>
          <a:bodyPr wrap="square">
            <a:spAutoFit/>
          </a:bodyPr>
          <a:lstStyle/>
          <a:p>
            <a:pPr algn="ctr"/>
            <a:r>
              <a:rPr lang="en-US" i="1" dirty="0" smtClean="0">
                <a:latin typeface="Calibri" pitchFamily="34" charset="0"/>
              </a:rPr>
              <a:t>Systems Biology</a:t>
            </a:r>
          </a:p>
          <a:p>
            <a:pPr algn="ctr"/>
            <a:r>
              <a:rPr lang="en-US" i="1" dirty="0" smtClean="0">
                <a:latin typeface="Calibri" pitchFamily="34" charset="0"/>
              </a:rPr>
              <a:t>(Big Data)</a:t>
            </a:r>
          </a:p>
          <a:p>
            <a:pPr algn="ctr"/>
            <a:r>
              <a:rPr lang="en-US" i="1" dirty="0" smtClean="0">
                <a:latin typeface="Calibri" pitchFamily="34" charset="0"/>
              </a:rPr>
              <a:t>Genomics, Proteomics</a:t>
            </a:r>
            <a:endParaRPr lang="en-US" dirty="0"/>
          </a:p>
        </p:txBody>
      </p:sp>
      <p:pic>
        <p:nvPicPr>
          <p:cNvPr id="3" name="Picture 2"/>
          <p:cNvPicPr>
            <a:picLocks noChangeAspect="1"/>
          </p:cNvPicPr>
          <p:nvPr/>
        </p:nvPicPr>
        <p:blipFill>
          <a:blip r:embed="rId10"/>
          <a:stretch>
            <a:fillRect/>
          </a:stretch>
        </p:blipFill>
        <p:spPr>
          <a:xfrm>
            <a:off x="6829214" y="1476648"/>
            <a:ext cx="2041034" cy="1495790"/>
          </a:xfrm>
          <a:prstGeom prst="rect">
            <a:avLst/>
          </a:prstGeom>
        </p:spPr>
      </p:pic>
    </p:spTree>
    <p:extLst>
      <p:ext uri="{BB962C8B-B14F-4D97-AF65-F5344CB8AC3E}">
        <p14:creationId xmlns:p14="http://schemas.microsoft.com/office/powerpoint/2010/main" val="196792190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B. Digital Health &amp; Point of Care</a:t>
            </a:r>
            <a:endParaRPr lang="en-US" dirty="0"/>
          </a:p>
        </p:txBody>
      </p:sp>
      <p:sp>
        <p:nvSpPr>
          <p:cNvPr id="6" name="Slide Number Placeholder 5"/>
          <p:cNvSpPr>
            <a:spLocks noGrp="1"/>
          </p:cNvSpPr>
          <p:nvPr>
            <p:ph type="sldNum" sz="quarter" idx="12"/>
          </p:nvPr>
        </p:nvSpPr>
        <p:spPr/>
        <p:txBody>
          <a:bodyPr/>
          <a:lstStyle/>
          <a:p>
            <a:r>
              <a:rPr lang="el-GR" smtClean="0"/>
              <a:t>Σελ. </a:t>
            </a:r>
            <a:fld id="{0CFEC368-1D7A-4F81-ABF6-AE0E36BAF64C}" type="slidenum">
              <a:rPr lang="en-US" smtClean="0"/>
              <a:pPr/>
              <a:t>21</a:t>
            </a:fld>
            <a:endParaRPr lang="en-US" dirty="0"/>
          </a:p>
        </p:txBody>
      </p:sp>
      <p:pic>
        <p:nvPicPr>
          <p:cNvPr id="3" name="Picture 2"/>
          <p:cNvPicPr>
            <a:picLocks noChangeAspect="1"/>
          </p:cNvPicPr>
          <p:nvPr/>
        </p:nvPicPr>
        <p:blipFill>
          <a:blip r:embed="rId2"/>
          <a:stretch>
            <a:fillRect/>
          </a:stretch>
        </p:blipFill>
        <p:spPr>
          <a:xfrm>
            <a:off x="141941" y="1222935"/>
            <a:ext cx="8812097" cy="4529418"/>
          </a:xfrm>
          <a:prstGeom prst="rect">
            <a:avLst/>
          </a:prstGeom>
        </p:spPr>
      </p:pic>
      <p:pic>
        <p:nvPicPr>
          <p:cNvPr id="5" name="Picture 4"/>
          <p:cNvPicPr>
            <a:picLocks noChangeAspect="1"/>
          </p:cNvPicPr>
          <p:nvPr/>
        </p:nvPicPr>
        <p:blipFill rotWithShape="1">
          <a:blip r:embed="rId3"/>
          <a:srcRect b="92265"/>
          <a:stretch/>
        </p:blipFill>
        <p:spPr>
          <a:xfrm>
            <a:off x="0" y="723900"/>
            <a:ext cx="9144000" cy="417614"/>
          </a:xfrm>
          <a:prstGeom prst="rect">
            <a:avLst/>
          </a:prstGeom>
        </p:spPr>
      </p:pic>
    </p:spTree>
    <p:extLst>
      <p:ext uri="{BB962C8B-B14F-4D97-AF65-F5344CB8AC3E}">
        <p14:creationId xmlns:p14="http://schemas.microsoft.com/office/powerpoint/2010/main" val="6110900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2"/>
          <a:stretch>
            <a:fillRect/>
          </a:stretch>
        </p:blipFill>
        <p:spPr>
          <a:xfrm>
            <a:off x="8450263" y="5278296"/>
            <a:ext cx="667789" cy="662585"/>
          </a:xfrm>
          <a:prstGeom prst="rect">
            <a:avLst/>
          </a:prstGeom>
        </p:spPr>
      </p:pic>
      <p:pic>
        <p:nvPicPr>
          <p:cNvPr id="27" name="Picture 16" descr="ctc HB-Chip%20we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8507" y="5919972"/>
            <a:ext cx="732884" cy="49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0"/>
            <a:ext cx="9144000" cy="516175"/>
          </a:xfrm>
        </p:spPr>
        <p:txBody>
          <a:bodyPr>
            <a:normAutofit fontScale="90000"/>
          </a:bodyPr>
          <a:lstStyle/>
          <a:p>
            <a:r>
              <a:rPr lang="en-US" dirty="0" smtClean="0"/>
              <a:t>C. </a:t>
            </a:r>
            <a:r>
              <a:rPr lang="en-US" dirty="0" err="1" smtClean="0"/>
              <a:t>Biopharma</a:t>
            </a:r>
            <a:endParaRPr lang="en-US" dirty="0"/>
          </a:p>
        </p:txBody>
      </p:sp>
      <p:sp>
        <p:nvSpPr>
          <p:cNvPr id="33" name="Rectangle 32"/>
          <p:cNvSpPr/>
          <p:nvPr/>
        </p:nvSpPr>
        <p:spPr>
          <a:xfrm>
            <a:off x="6261391" y="1107236"/>
            <a:ext cx="2681967" cy="923330"/>
          </a:xfrm>
          <a:prstGeom prst="rect">
            <a:avLst/>
          </a:prstGeom>
        </p:spPr>
        <p:txBody>
          <a:bodyPr wrap="square">
            <a:spAutoFit/>
          </a:bodyPr>
          <a:lstStyle/>
          <a:p>
            <a:r>
              <a:rPr lang="en-US" i="1" dirty="0" smtClean="0">
                <a:latin typeface="Calibri" pitchFamily="34" charset="0"/>
              </a:rPr>
              <a:t>Genomics,</a:t>
            </a:r>
            <a:r>
              <a:rPr lang="en-US" i="1" dirty="0">
                <a:latin typeface="Calibri" pitchFamily="34" charset="0"/>
              </a:rPr>
              <a:t> </a:t>
            </a:r>
            <a:r>
              <a:rPr lang="en-US" i="1" dirty="0" smtClean="0">
                <a:latin typeface="Calibri" pitchFamily="34" charset="0"/>
              </a:rPr>
              <a:t>Proteomics</a:t>
            </a:r>
          </a:p>
          <a:p>
            <a:r>
              <a:rPr lang="en-US" i="1" dirty="0" smtClean="0">
                <a:latin typeface="Calibri" pitchFamily="34" charset="0"/>
              </a:rPr>
              <a:t>New Instruments </a:t>
            </a:r>
          </a:p>
          <a:p>
            <a:r>
              <a:rPr lang="en-US" i="1" dirty="0" smtClean="0">
                <a:latin typeface="Calibri" pitchFamily="34" charset="0"/>
              </a:rPr>
              <a:t>&amp; Data </a:t>
            </a:r>
            <a:r>
              <a:rPr lang="en-US" i="1" dirty="0">
                <a:latin typeface="Calibri" pitchFamily="34" charset="0"/>
              </a:rPr>
              <a:t>M</a:t>
            </a:r>
            <a:r>
              <a:rPr lang="en-US" i="1" dirty="0" smtClean="0">
                <a:latin typeface="Calibri" pitchFamily="34" charset="0"/>
              </a:rPr>
              <a:t>easurements</a:t>
            </a:r>
            <a:endParaRPr lang="en-US" dirty="0"/>
          </a:p>
        </p:txBody>
      </p:sp>
      <p:sp>
        <p:nvSpPr>
          <p:cNvPr id="15" name="Rectangle 14"/>
          <p:cNvSpPr/>
          <p:nvPr/>
        </p:nvSpPr>
        <p:spPr>
          <a:xfrm>
            <a:off x="6277824" y="2121725"/>
            <a:ext cx="2542433" cy="923330"/>
          </a:xfrm>
          <a:prstGeom prst="rect">
            <a:avLst/>
          </a:prstGeom>
        </p:spPr>
        <p:txBody>
          <a:bodyPr wrap="square">
            <a:spAutoFit/>
          </a:bodyPr>
          <a:lstStyle/>
          <a:p>
            <a:r>
              <a:rPr lang="en-US" i="1" dirty="0" smtClean="0">
                <a:latin typeface="Calibri" pitchFamily="34" charset="0"/>
              </a:rPr>
              <a:t>Big Data Analysis</a:t>
            </a:r>
          </a:p>
          <a:p>
            <a:r>
              <a:rPr lang="en-US" i="1" dirty="0" smtClean="0">
                <a:latin typeface="Calibri" pitchFamily="34" charset="0"/>
              </a:rPr>
              <a:t>Systems Biology</a:t>
            </a:r>
          </a:p>
          <a:p>
            <a:r>
              <a:rPr lang="en-US" i="1" dirty="0" smtClean="0">
                <a:latin typeface="Calibri" pitchFamily="34" charset="0"/>
              </a:rPr>
              <a:t>Bioinformatics</a:t>
            </a:r>
          </a:p>
        </p:txBody>
      </p:sp>
      <p:sp>
        <p:nvSpPr>
          <p:cNvPr id="3" name="Right Brace 2"/>
          <p:cNvSpPr/>
          <p:nvPr/>
        </p:nvSpPr>
        <p:spPr>
          <a:xfrm rot="16200000" flipH="1">
            <a:off x="6561945" y="1265609"/>
            <a:ext cx="475763" cy="3746114"/>
          </a:xfrm>
          <a:prstGeom prst="rightBrace">
            <a:avLst>
              <a:gd name="adj1" fmla="val 68185"/>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Rectangle 16"/>
          <p:cNvSpPr/>
          <p:nvPr/>
        </p:nvSpPr>
        <p:spPr>
          <a:xfrm>
            <a:off x="7072037" y="3694000"/>
            <a:ext cx="1856297" cy="923330"/>
          </a:xfrm>
          <a:prstGeom prst="rect">
            <a:avLst/>
          </a:prstGeom>
        </p:spPr>
        <p:txBody>
          <a:bodyPr wrap="none">
            <a:spAutoFit/>
          </a:bodyPr>
          <a:lstStyle/>
          <a:p>
            <a:r>
              <a:rPr lang="en-US" i="1" dirty="0" smtClean="0">
                <a:latin typeface="Calibri" pitchFamily="34" charset="0"/>
              </a:rPr>
              <a:t>Drug Discovery &amp; </a:t>
            </a:r>
          </a:p>
          <a:p>
            <a:r>
              <a:rPr lang="en-US" i="1" dirty="0" smtClean="0">
                <a:latin typeface="Calibri" pitchFamily="34" charset="0"/>
              </a:rPr>
              <a:t>Personalized </a:t>
            </a:r>
          </a:p>
          <a:p>
            <a:r>
              <a:rPr lang="en-US" i="1" dirty="0" smtClean="0">
                <a:latin typeface="Calibri" pitchFamily="34" charset="0"/>
              </a:rPr>
              <a:t>Medicine</a:t>
            </a:r>
            <a:endParaRPr lang="en-US" dirty="0"/>
          </a:p>
        </p:txBody>
      </p:sp>
      <p:sp>
        <p:nvSpPr>
          <p:cNvPr id="6" name="Slide Number Placeholder 5"/>
          <p:cNvSpPr>
            <a:spLocks noGrp="1"/>
          </p:cNvSpPr>
          <p:nvPr>
            <p:ph type="sldNum" sz="quarter" idx="12"/>
          </p:nvPr>
        </p:nvSpPr>
        <p:spPr/>
        <p:txBody>
          <a:bodyPr/>
          <a:lstStyle/>
          <a:p>
            <a:r>
              <a:rPr lang="el-GR" smtClean="0"/>
              <a:t>Σελ. </a:t>
            </a:r>
            <a:fld id="{0CFEC368-1D7A-4F81-ABF6-AE0E36BAF64C}" type="slidenum">
              <a:rPr lang="en-US" smtClean="0"/>
              <a:pPr/>
              <a:t>22</a:t>
            </a:fld>
            <a:endParaRPr lang="en-US" dirty="0"/>
          </a:p>
        </p:txBody>
      </p:sp>
      <p:pic>
        <p:nvPicPr>
          <p:cNvPr id="7" name="Picture 6"/>
          <p:cNvPicPr>
            <a:picLocks noChangeAspect="1"/>
          </p:cNvPicPr>
          <p:nvPr/>
        </p:nvPicPr>
        <p:blipFill>
          <a:blip r:embed="rId4"/>
          <a:stretch>
            <a:fillRect/>
          </a:stretch>
        </p:blipFill>
        <p:spPr>
          <a:xfrm>
            <a:off x="5069437" y="1195669"/>
            <a:ext cx="1154597" cy="834897"/>
          </a:xfrm>
          <a:prstGeom prst="rect">
            <a:avLst/>
          </a:prstGeom>
        </p:spPr>
      </p:pic>
      <p:pic>
        <p:nvPicPr>
          <p:cNvPr id="8" name="Picture 7"/>
          <p:cNvPicPr>
            <a:picLocks noChangeAspect="1"/>
          </p:cNvPicPr>
          <p:nvPr/>
        </p:nvPicPr>
        <p:blipFill>
          <a:blip r:embed="rId5"/>
          <a:stretch>
            <a:fillRect/>
          </a:stretch>
        </p:blipFill>
        <p:spPr>
          <a:xfrm>
            <a:off x="5069437" y="2213849"/>
            <a:ext cx="1154597" cy="686934"/>
          </a:xfrm>
          <a:prstGeom prst="rect">
            <a:avLst/>
          </a:prstGeom>
        </p:spPr>
      </p:pic>
      <p:pic>
        <p:nvPicPr>
          <p:cNvPr id="9" name="Picture 8"/>
          <p:cNvPicPr>
            <a:picLocks noChangeAspect="1"/>
          </p:cNvPicPr>
          <p:nvPr/>
        </p:nvPicPr>
        <p:blipFill>
          <a:blip r:embed="rId6"/>
          <a:stretch>
            <a:fillRect/>
          </a:stretch>
        </p:blipFill>
        <p:spPr>
          <a:xfrm>
            <a:off x="5069437" y="3458075"/>
            <a:ext cx="1877763" cy="1159255"/>
          </a:xfrm>
          <a:prstGeom prst="rect">
            <a:avLst/>
          </a:prstGeom>
        </p:spPr>
      </p:pic>
      <p:sp>
        <p:nvSpPr>
          <p:cNvPr id="24" name="Rectangle 23"/>
          <p:cNvSpPr/>
          <p:nvPr/>
        </p:nvSpPr>
        <p:spPr>
          <a:xfrm>
            <a:off x="222391" y="648891"/>
            <a:ext cx="4394553" cy="400110"/>
          </a:xfrm>
          <a:prstGeom prst="rect">
            <a:avLst/>
          </a:prstGeom>
        </p:spPr>
        <p:txBody>
          <a:bodyPr wrap="none">
            <a:spAutoFit/>
          </a:bodyPr>
          <a:lstStyle/>
          <a:p>
            <a:r>
              <a:rPr lang="en-US" sz="2000" b="1" u="sng" dirty="0" smtClean="0">
                <a:latin typeface="Calibri" pitchFamily="34" charset="0"/>
              </a:rPr>
              <a:t>C. Drug Manufacturing, Packaging &amp; QC</a:t>
            </a:r>
          </a:p>
        </p:txBody>
      </p:sp>
      <p:pic>
        <p:nvPicPr>
          <p:cNvPr id="10" name="Picture 9"/>
          <p:cNvPicPr>
            <a:picLocks noChangeAspect="1"/>
          </p:cNvPicPr>
          <p:nvPr/>
        </p:nvPicPr>
        <p:blipFill>
          <a:blip r:embed="rId7"/>
          <a:stretch>
            <a:fillRect/>
          </a:stretch>
        </p:blipFill>
        <p:spPr>
          <a:xfrm>
            <a:off x="175592" y="1195669"/>
            <a:ext cx="4484195" cy="5135968"/>
          </a:xfrm>
          <a:prstGeom prst="rect">
            <a:avLst/>
          </a:prstGeom>
        </p:spPr>
      </p:pic>
      <p:cxnSp>
        <p:nvCxnSpPr>
          <p:cNvPr id="12" name="Straight Connector 11"/>
          <p:cNvCxnSpPr/>
          <p:nvPr/>
        </p:nvCxnSpPr>
        <p:spPr>
          <a:xfrm>
            <a:off x="4798114" y="695931"/>
            <a:ext cx="0" cy="5935981"/>
          </a:xfrm>
          <a:prstGeom prst="line">
            <a:avLst/>
          </a:prstGeom>
          <a:ln w="76200" cmpd="sng"/>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5459274" y="663423"/>
            <a:ext cx="2779076" cy="400110"/>
          </a:xfrm>
          <a:prstGeom prst="rect">
            <a:avLst/>
          </a:prstGeom>
        </p:spPr>
        <p:txBody>
          <a:bodyPr wrap="none">
            <a:spAutoFit/>
          </a:bodyPr>
          <a:lstStyle/>
          <a:p>
            <a:r>
              <a:rPr lang="en-US" sz="2000" b="1" u="sng" dirty="0" smtClean="0">
                <a:latin typeface="Calibri" pitchFamily="34" charset="0"/>
              </a:rPr>
              <a:t>A. Research &amp; Discovery</a:t>
            </a:r>
          </a:p>
        </p:txBody>
      </p:sp>
      <p:sp>
        <p:nvSpPr>
          <p:cNvPr id="4" name="Rectangle 3"/>
          <p:cNvSpPr/>
          <p:nvPr/>
        </p:nvSpPr>
        <p:spPr>
          <a:xfrm>
            <a:off x="5173671" y="5139693"/>
            <a:ext cx="2934805" cy="369332"/>
          </a:xfrm>
          <a:prstGeom prst="rect">
            <a:avLst/>
          </a:prstGeom>
        </p:spPr>
        <p:txBody>
          <a:bodyPr wrap="none">
            <a:spAutoFit/>
          </a:bodyPr>
          <a:lstStyle/>
          <a:p>
            <a:r>
              <a:rPr lang="en-US" i="1" dirty="0" smtClean="0">
                <a:latin typeface="Calibri" pitchFamily="34" charset="0"/>
              </a:rPr>
              <a:t>POC systems &amp; Digital </a:t>
            </a:r>
            <a:r>
              <a:rPr lang="en-US" i="1" dirty="0">
                <a:latin typeface="Calibri" pitchFamily="34" charset="0"/>
              </a:rPr>
              <a:t>Health</a:t>
            </a:r>
            <a:endParaRPr lang="en-US" dirty="0"/>
          </a:p>
        </p:txBody>
      </p:sp>
      <p:cxnSp>
        <p:nvCxnSpPr>
          <p:cNvPr id="16" name="Straight Connector 15"/>
          <p:cNvCxnSpPr/>
          <p:nvPr/>
        </p:nvCxnSpPr>
        <p:spPr>
          <a:xfrm>
            <a:off x="4798114" y="4798049"/>
            <a:ext cx="4345886" cy="0"/>
          </a:xfrm>
          <a:prstGeom prst="line">
            <a:avLst/>
          </a:prstGeom>
          <a:ln w="76200" cmpd="sng"/>
        </p:spPr>
        <p:style>
          <a:lnRef idx="2">
            <a:schemeClr val="accent1"/>
          </a:lnRef>
          <a:fillRef idx="0">
            <a:schemeClr val="accent1"/>
          </a:fillRef>
          <a:effectRef idx="1">
            <a:schemeClr val="accent1"/>
          </a:effectRef>
          <a:fontRef idx="minor">
            <a:schemeClr val="tx1"/>
          </a:fontRef>
        </p:style>
      </p:cxnSp>
      <p:sp>
        <p:nvSpPr>
          <p:cNvPr id="19" name="Rectangle 18"/>
          <p:cNvSpPr/>
          <p:nvPr/>
        </p:nvSpPr>
        <p:spPr>
          <a:xfrm>
            <a:off x="4877574" y="4817983"/>
            <a:ext cx="4283845" cy="400110"/>
          </a:xfrm>
          <a:prstGeom prst="rect">
            <a:avLst/>
          </a:prstGeom>
        </p:spPr>
        <p:txBody>
          <a:bodyPr wrap="none">
            <a:spAutoFit/>
          </a:bodyPr>
          <a:lstStyle/>
          <a:p>
            <a:r>
              <a:rPr lang="en-US" sz="2000" b="1" u="sng" dirty="0" smtClean="0">
                <a:latin typeface="Calibri" pitchFamily="34" charset="0"/>
              </a:rPr>
              <a:t>B. Clinical Development (phase I, II, III) </a:t>
            </a:r>
          </a:p>
        </p:txBody>
      </p:sp>
      <p:pic>
        <p:nvPicPr>
          <p:cNvPr id="25" name="Picture 22" descr="pregnancy-tes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58332" y="5587425"/>
            <a:ext cx="796817" cy="659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 descr="https://encrypted-tbn3.gstatic.com/images?q=tbn:ANd9GcTqHoGjhcs_VZpzWryK-fAy6juthCR14Hpf_HbLiELoMcNf2jYTf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5313" y="5651101"/>
            <a:ext cx="563961" cy="79670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a:blip r:embed="rId10"/>
          <a:stretch>
            <a:fillRect/>
          </a:stretch>
        </p:blipFill>
        <p:spPr>
          <a:xfrm>
            <a:off x="7604976" y="5559770"/>
            <a:ext cx="531854" cy="859831"/>
          </a:xfrm>
          <a:prstGeom prst="rect">
            <a:avLst/>
          </a:prstGeom>
        </p:spPr>
      </p:pic>
      <p:pic>
        <p:nvPicPr>
          <p:cNvPr id="30" name="Picture 29"/>
          <p:cNvPicPr>
            <a:picLocks noChangeAspect="1"/>
          </p:cNvPicPr>
          <p:nvPr/>
        </p:nvPicPr>
        <p:blipFill>
          <a:blip r:embed="rId11"/>
          <a:stretch>
            <a:fillRect/>
          </a:stretch>
        </p:blipFill>
        <p:spPr>
          <a:xfrm>
            <a:off x="8238350" y="5805427"/>
            <a:ext cx="588191" cy="588191"/>
          </a:xfrm>
          <a:prstGeom prst="rect">
            <a:avLst/>
          </a:prstGeom>
        </p:spPr>
      </p:pic>
      <p:pic>
        <p:nvPicPr>
          <p:cNvPr id="32" name="Picture 31"/>
          <p:cNvPicPr>
            <a:picLocks noChangeAspect="1"/>
          </p:cNvPicPr>
          <p:nvPr/>
        </p:nvPicPr>
        <p:blipFill>
          <a:blip r:embed="rId12"/>
          <a:stretch>
            <a:fillRect/>
          </a:stretch>
        </p:blipFill>
        <p:spPr>
          <a:xfrm>
            <a:off x="6735206" y="5805428"/>
            <a:ext cx="673661" cy="614173"/>
          </a:xfrm>
          <a:prstGeom prst="rect">
            <a:avLst/>
          </a:prstGeom>
        </p:spPr>
      </p:pic>
    </p:spTree>
    <p:extLst>
      <p:ext uri="{BB962C8B-B14F-4D97-AF65-F5344CB8AC3E}">
        <p14:creationId xmlns:p14="http://schemas.microsoft.com/office/powerpoint/2010/main" val="231174998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l-GR" dirty="0" smtClean="0"/>
              <a:t>Επαγγελματικές προοπτικές σε </a:t>
            </a:r>
            <a:r>
              <a:rPr lang="en-US" u="sng" dirty="0" smtClean="0"/>
              <a:t>A. Biomedical Devices</a:t>
            </a:r>
            <a:endParaRPr lang="en-US" u="sng" dirty="0"/>
          </a:p>
        </p:txBody>
      </p:sp>
      <p:pic>
        <p:nvPicPr>
          <p:cNvPr id="9" name="Picture 8"/>
          <p:cNvPicPr>
            <a:picLocks noChangeAspect="1"/>
          </p:cNvPicPr>
          <p:nvPr/>
        </p:nvPicPr>
        <p:blipFill>
          <a:blip r:embed="rId2"/>
          <a:stretch>
            <a:fillRect/>
          </a:stretch>
        </p:blipFill>
        <p:spPr>
          <a:xfrm>
            <a:off x="330921" y="959389"/>
            <a:ext cx="6601997" cy="5494684"/>
          </a:xfrm>
          <a:prstGeom prst="rect">
            <a:avLst/>
          </a:prstGeom>
        </p:spPr>
      </p:pic>
      <p:pic>
        <p:nvPicPr>
          <p:cNvPr id="15" name="Picture 14"/>
          <p:cNvPicPr>
            <a:picLocks noChangeAspect="1"/>
          </p:cNvPicPr>
          <p:nvPr/>
        </p:nvPicPr>
        <p:blipFill>
          <a:blip r:embed="rId3"/>
          <a:stretch>
            <a:fillRect/>
          </a:stretch>
        </p:blipFill>
        <p:spPr>
          <a:xfrm>
            <a:off x="7057008" y="3464381"/>
            <a:ext cx="2032408" cy="2827699"/>
          </a:xfrm>
          <a:prstGeom prst="rect">
            <a:avLst/>
          </a:prstGeom>
        </p:spPr>
      </p:pic>
      <p:sp>
        <p:nvSpPr>
          <p:cNvPr id="16" name="Rectangle 15"/>
          <p:cNvSpPr/>
          <p:nvPr/>
        </p:nvSpPr>
        <p:spPr>
          <a:xfrm>
            <a:off x="7155656" y="3120946"/>
            <a:ext cx="1860866" cy="338554"/>
          </a:xfrm>
          <a:prstGeom prst="rect">
            <a:avLst/>
          </a:prstGeom>
        </p:spPr>
        <p:txBody>
          <a:bodyPr wrap="none">
            <a:spAutoFit/>
          </a:bodyPr>
          <a:lstStyle/>
          <a:p>
            <a:r>
              <a:rPr lang="en-US" sz="1600" i="1" dirty="0"/>
              <a:t>Source</a:t>
            </a:r>
            <a:r>
              <a:rPr lang="en-US" sz="1600" i="1" dirty="0" smtClean="0"/>
              <a:t>: </a:t>
            </a:r>
            <a:r>
              <a:rPr lang="en-US" sz="1600" i="1" dirty="0" err="1" smtClean="0"/>
              <a:t>Biodesign</a:t>
            </a:r>
            <a:endParaRPr lang="en-US" sz="1600" dirty="0"/>
          </a:p>
        </p:txBody>
      </p:sp>
      <p:sp>
        <p:nvSpPr>
          <p:cNvPr id="4" name="Down Arrow 3"/>
          <p:cNvSpPr/>
          <p:nvPr/>
        </p:nvSpPr>
        <p:spPr>
          <a:xfrm>
            <a:off x="39347" y="1918252"/>
            <a:ext cx="323969" cy="389432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TextBox 32"/>
          <p:cNvSpPr txBox="1"/>
          <p:nvPr/>
        </p:nvSpPr>
        <p:spPr>
          <a:xfrm>
            <a:off x="7062505" y="1020692"/>
            <a:ext cx="2032407" cy="646331"/>
          </a:xfrm>
          <a:prstGeom prst="rect">
            <a:avLst/>
          </a:prstGeom>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l-GR" dirty="0" smtClean="0"/>
              <a:t>Επιχειρισιακός &amp; άλλοι τομείς</a:t>
            </a:r>
            <a:endParaRPr lang="en-US" dirty="0"/>
          </a:p>
        </p:txBody>
      </p:sp>
      <p:sp>
        <p:nvSpPr>
          <p:cNvPr id="34" name="TextBox 33"/>
          <p:cNvSpPr txBox="1"/>
          <p:nvPr/>
        </p:nvSpPr>
        <p:spPr>
          <a:xfrm>
            <a:off x="7057008" y="1745004"/>
            <a:ext cx="2037905" cy="646331"/>
          </a:xfrm>
          <a:prstGeom prst="rect">
            <a:avLst/>
          </a:prstGeom>
          <a:ln>
            <a:solidFill>
              <a:srgbClr val="D2533C"/>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l-GR" dirty="0" smtClean="0"/>
              <a:t>Κατασκευαστικός</a:t>
            </a:r>
          </a:p>
          <a:p>
            <a:r>
              <a:rPr lang="el-GR" dirty="0" smtClean="0"/>
              <a:t>Τομέας</a:t>
            </a:r>
            <a:endParaRPr lang="en-US" dirty="0"/>
          </a:p>
        </p:txBody>
      </p:sp>
      <p:sp>
        <p:nvSpPr>
          <p:cNvPr id="36" name="TextBox 35"/>
          <p:cNvSpPr txBox="1"/>
          <p:nvPr/>
        </p:nvSpPr>
        <p:spPr>
          <a:xfrm>
            <a:off x="1201762" y="1296196"/>
            <a:ext cx="2491474" cy="557258"/>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37" name="TextBox 36"/>
          <p:cNvSpPr txBox="1"/>
          <p:nvPr/>
        </p:nvSpPr>
        <p:spPr>
          <a:xfrm>
            <a:off x="4043097" y="1296196"/>
            <a:ext cx="2536830" cy="882230"/>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38" name="TextBox 37"/>
          <p:cNvSpPr txBox="1"/>
          <p:nvPr/>
        </p:nvSpPr>
        <p:spPr>
          <a:xfrm>
            <a:off x="4043097" y="3421553"/>
            <a:ext cx="2536830" cy="369346"/>
          </a:xfrm>
          <a:prstGeom prst="rect">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39" name="TextBox 38"/>
          <p:cNvSpPr txBox="1"/>
          <p:nvPr/>
        </p:nvSpPr>
        <p:spPr>
          <a:xfrm>
            <a:off x="1201762" y="2689341"/>
            <a:ext cx="2491474" cy="375826"/>
          </a:xfrm>
          <a:prstGeom prst="rect">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40" name="TextBox 39"/>
          <p:cNvSpPr txBox="1"/>
          <p:nvPr/>
        </p:nvSpPr>
        <p:spPr>
          <a:xfrm>
            <a:off x="4043097" y="2689341"/>
            <a:ext cx="2536830" cy="710642"/>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41" name="TextBox 40"/>
          <p:cNvSpPr txBox="1"/>
          <p:nvPr/>
        </p:nvSpPr>
        <p:spPr>
          <a:xfrm>
            <a:off x="1201762" y="4479443"/>
            <a:ext cx="2491474" cy="1812637"/>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42" name="TextBox 41"/>
          <p:cNvSpPr txBox="1"/>
          <p:nvPr/>
        </p:nvSpPr>
        <p:spPr>
          <a:xfrm>
            <a:off x="4088453" y="4299534"/>
            <a:ext cx="2491474" cy="748436"/>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noAutofit/>
          </a:bodyPr>
          <a:lstStyle/>
          <a:p>
            <a:endParaRPr lang="en-US" dirty="0"/>
          </a:p>
        </p:txBody>
      </p:sp>
      <p:sp>
        <p:nvSpPr>
          <p:cNvPr id="43" name="Slide Number Placeholder 42"/>
          <p:cNvSpPr>
            <a:spLocks noGrp="1"/>
          </p:cNvSpPr>
          <p:nvPr>
            <p:ph type="sldNum" sz="quarter" idx="12"/>
          </p:nvPr>
        </p:nvSpPr>
        <p:spPr/>
        <p:txBody>
          <a:bodyPr/>
          <a:lstStyle/>
          <a:p>
            <a:r>
              <a:rPr lang="el-GR" smtClean="0"/>
              <a:t>Σελ. </a:t>
            </a:r>
            <a:fld id="{0CFEC368-1D7A-4F81-ABF6-AE0E36BAF64C}" type="slidenum">
              <a:rPr lang="en-US" smtClean="0"/>
              <a:pPr/>
              <a:t>23</a:t>
            </a:fld>
            <a:endParaRPr lang="en-US" dirty="0"/>
          </a:p>
        </p:txBody>
      </p:sp>
      <p:sp>
        <p:nvSpPr>
          <p:cNvPr id="44" name="Rectangle 43"/>
          <p:cNvSpPr/>
          <p:nvPr/>
        </p:nvSpPr>
        <p:spPr>
          <a:xfrm>
            <a:off x="786925" y="590057"/>
            <a:ext cx="5889741" cy="369332"/>
          </a:xfrm>
          <a:prstGeom prst="rect">
            <a:avLst/>
          </a:prstGeom>
        </p:spPr>
        <p:txBody>
          <a:bodyPr wrap="none">
            <a:spAutoFit/>
          </a:bodyPr>
          <a:lstStyle/>
          <a:p>
            <a:r>
              <a:rPr lang="el-GR" i="1" dirty="0" smtClean="0"/>
              <a:t>ΔΙΑΔΙΚΑΣΙΑ ΑΝΑΠΤΥΞΗΣ ΠΡΟΪΟΝΤΟΣ </a:t>
            </a:r>
            <a:r>
              <a:rPr lang="en-US" i="1" dirty="0" smtClean="0"/>
              <a:t>MED. DEVICE</a:t>
            </a:r>
            <a:endParaRPr lang="en-US" i="1" dirty="0"/>
          </a:p>
        </p:txBody>
      </p:sp>
    </p:spTree>
    <p:extLst>
      <p:ext uri="{BB962C8B-B14F-4D97-AF65-F5344CB8AC3E}">
        <p14:creationId xmlns:p14="http://schemas.microsoft.com/office/powerpoint/2010/main" val="92657069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l-GR" dirty="0" smtClean="0"/>
              <a:t>Βιοϊατρικός Μηχανικός: Επαγγελματικές προοπτικές</a:t>
            </a:r>
            <a:endParaRPr lang="en-US" dirty="0"/>
          </a:p>
        </p:txBody>
      </p:sp>
      <p:pic>
        <p:nvPicPr>
          <p:cNvPr id="5" name="Picture 4"/>
          <p:cNvPicPr>
            <a:picLocks noChangeAspect="1"/>
          </p:cNvPicPr>
          <p:nvPr/>
        </p:nvPicPr>
        <p:blipFill>
          <a:blip r:embed="rId2"/>
          <a:stretch>
            <a:fillRect/>
          </a:stretch>
        </p:blipFill>
        <p:spPr>
          <a:xfrm>
            <a:off x="581951" y="867595"/>
            <a:ext cx="6219597" cy="4600932"/>
          </a:xfrm>
          <a:prstGeom prst="rect">
            <a:avLst/>
          </a:prstGeom>
        </p:spPr>
      </p:pic>
      <p:sp>
        <p:nvSpPr>
          <p:cNvPr id="7" name="Rectangle 6"/>
          <p:cNvSpPr/>
          <p:nvPr/>
        </p:nvSpPr>
        <p:spPr>
          <a:xfrm>
            <a:off x="805084" y="5322708"/>
            <a:ext cx="6266370" cy="461665"/>
          </a:xfrm>
          <a:prstGeom prst="rect">
            <a:avLst/>
          </a:prstGeom>
        </p:spPr>
        <p:txBody>
          <a:bodyPr wrap="square">
            <a:spAutoFit/>
          </a:bodyPr>
          <a:lstStyle/>
          <a:p>
            <a:endParaRPr lang="en-US" sz="1200" i="1" dirty="0"/>
          </a:p>
          <a:p>
            <a:r>
              <a:rPr lang="en-US" sz="1200" i="1" dirty="0" smtClean="0"/>
              <a:t>Source: Career </a:t>
            </a:r>
            <a:r>
              <a:rPr lang="en-US" sz="1200" i="1" dirty="0"/>
              <a:t>Opportunities in the Life Sciences </a:t>
            </a:r>
            <a:r>
              <a:rPr lang="en-US" sz="1200" i="1" dirty="0" smtClean="0"/>
              <a:t>Industry, Toby </a:t>
            </a:r>
            <a:r>
              <a:rPr lang="en-US" sz="1200" i="1" dirty="0"/>
              <a:t>Freedman, PhD </a:t>
            </a:r>
          </a:p>
        </p:txBody>
      </p:sp>
      <p:sp>
        <p:nvSpPr>
          <p:cNvPr id="3" name="Rectangle 2"/>
          <p:cNvSpPr/>
          <p:nvPr/>
        </p:nvSpPr>
        <p:spPr>
          <a:xfrm>
            <a:off x="3403278" y="5035566"/>
            <a:ext cx="615540" cy="254742"/>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018818" y="4945001"/>
            <a:ext cx="751606" cy="523526"/>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298627" y="3328431"/>
            <a:ext cx="813498" cy="359349"/>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298627" y="2927088"/>
            <a:ext cx="1162910" cy="359349"/>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973788" y="1550269"/>
            <a:ext cx="1162910" cy="310224"/>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973787" y="1916750"/>
            <a:ext cx="926549" cy="313088"/>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1116063" y="2340899"/>
            <a:ext cx="628797" cy="193490"/>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750385" y="2907648"/>
            <a:ext cx="767398" cy="216394"/>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1044791" y="3599073"/>
            <a:ext cx="510452" cy="310224"/>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908724" y="4237454"/>
            <a:ext cx="991612" cy="310224"/>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2279244" y="4980083"/>
            <a:ext cx="644562" cy="488443"/>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5298627" y="2534389"/>
            <a:ext cx="1162910" cy="298065"/>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5055786" y="1961062"/>
            <a:ext cx="809650" cy="298065"/>
          </a:xfrm>
          <a:prstGeom prst="rect">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2460936" y="1210211"/>
            <a:ext cx="462870" cy="228294"/>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6544229" y="680348"/>
            <a:ext cx="2543804" cy="646331"/>
          </a:xfrm>
          <a:prstGeom prst="rect">
            <a:avLst/>
          </a:prstGeom>
          <a:ln>
            <a:solidFill>
              <a:srgbClr val="FFFF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l-GR" dirty="0" smtClean="0"/>
              <a:t>Επιχειρησιακή Έρευνα &amp; άλλοι τομείς</a:t>
            </a:r>
            <a:endParaRPr lang="en-US" dirty="0"/>
          </a:p>
        </p:txBody>
      </p:sp>
      <p:sp>
        <p:nvSpPr>
          <p:cNvPr id="28" name="TextBox 27"/>
          <p:cNvSpPr txBox="1"/>
          <p:nvPr/>
        </p:nvSpPr>
        <p:spPr>
          <a:xfrm>
            <a:off x="6537349" y="1404660"/>
            <a:ext cx="2550685" cy="646331"/>
          </a:xfrm>
          <a:prstGeom prst="rect">
            <a:avLst/>
          </a:prstGeom>
          <a:ln>
            <a:solidFill>
              <a:srgbClr val="D2533C"/>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l-GR" dirty="0" smtClean="0"/>
              <a:t>Κατασκευαστικός</a:t>
            </a:r>
          </a:p>
          <a:p>
            <a:r>
              <a:rPr lang="el-GR" dirty="0" smtClean="0"/>
              <a:t>Τομέας</a:t>
            </a:r>
            <a:endParaRPr lang="en-US" dirty="0"/>
          </a:p>
        </p:txBody>
      </p:sp>
      <p:sp>
        <p:nvSpPr>
          <p:cNvPr id="29" name="Rectangle 28"/>
          <p:cNvSpPr/>
          <p:nvPr/>
        </p:nvSpPr>
        <p:spPr>
          <a:xfrm>
            <a:off x="1083664" y="3670353"/>
            <a:ext cx="531309" cy="258384"/>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970409" y="4276334"/>
            <a:ext cx="864863" cy="258384"/>
          </a:xfrm>
          <a:prstGeom prst="rect">
            <a:avLst/>
          </a:prstGeom>
          <a:no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24</a:t>
            </a:fld>
            <a:endParaRPr lang="en-US" dirty="0"/>
          </a:p>
        </p:txBody>
      </p:sp>
      <p:sp>
        <p:nvSpPr>
          <p:cNvPr id="6" name="7-Point Star 5"/>
          <p:cNvSpPr/>
          <p:nvPr/>
        </p:nvSpPr>
        <p:spPr>
          <a:xfrm>
            <a:off x="2460936" y="1003514"/>
            <a:ext cx="204268" cy="204268"/>
          </a:xfrm>
          <a:prstGeom prst="star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157962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2"/>
          <a:srcRect t="17376"/>
          <a:stretch/>
        </p:blipFill>
        <p:spPr>
          <a:xfrm>
            <a:off x="268599" y="549599"/>
            <a:ext cx="2805864" cy="717730"/>
          </a:xfrm>
          <a:prstGeom prst="rect">
            <a:avLst/>
          </a:prstGeom>
        </p:spPr>
      </p:pic>
      <p:pic>
        <p:nvPicPr>
          <p:cNvPr id="11" name="Picture 10"/>
          <p:cNvPicPr>
            <a:picLocks noChangeAspect="1"/>
          </p:cNvPicPr>
          <p:nvPr/>
        </p:nvPicPr>
        <p:blipFill>
          <a:blip r:embed="rId3"/>
          <a:stretch>
            <a:fillRect/>
          </a:stretch>
        </p:blipFill>
        <p:spPr>
          <a:xfrm rot="19105398">
            <a:off x="45993" y="5305232"/>
            <a:ext cx="1210172" cy="762660"/>
          </a:xfrm>
          <a:prstGeom prst="rect">
            <a:avLst/>
          </a:prstGeom>
        </p:spPr>
      </p:pic>
      <p:sp>
        <p:nvSpPr>
          <p:cNvPr id="2" name="Title 1"/>
          <p:cNvSpPr>
            <a:spLocks noGrp="1"/>
          </p:cNvSpPr>
          <p:nvPr>
            <p:ph type="title"/>
          </p:nvPr>
        </p:nvSpPr>
        <p:spPr>
          <a:xfrm>
            <a:off x="0" y="0"/>
            <a:ext cx="9144000" cy="516175"/>
          </a:xfrm>
        </p:spPr>
        <p:txBody>
          <a:bodyPr>
            <a:noAutofit/>
          </a:bodyPr>
          <a:lstStyle/>
          <a:p>
            <a:r>
              <a:rPr lang="el-GR" sz="2200" dirty="0" smtClean="0"/>
              <a:t>Εταιρίες που απασχολούν μηχανικούς με γνώσεις Βιοϊατρικής</a:t>
            </a:r>
            <a:r>
              <a:rPr lang="en-US" sz="2200" dirty="0" smtClean="0"/>
              <a:t> </a:t>
            </a:r>
            <a:r>
              <a:rPr lang="el-GR" sz="2200" dirty="0" smtClean="0"/>
              <a:t>στο εξωτερικό</a:t>
            </a:r>
            <a:endParaRPr lang="en-US" sz="2200" dirty="0"/>
          </a:p>
        </p:txBody>
      </p:sp>
      <p:pic>
        <p:nvPicPr>
          <p:cNvPr id="23" name="Picture 16" descr="http://hbio.gr/sites/default/files/styles/medium/public/hbiomembers/elpen.png?itok=Ym2ewiKQ"/>
          <p:cNvPicPr>
            <a:picLocks noChangeAspect="1" noChangeArrowheads="1"/>
          </p:cNvPicPr>
          <p:nvPr/>
        </p:nvPicPr>
        <p:blipFill rotWithShape="1">
          <a:blip r:embed="rId4">
            <a:extLst>
              <a:ext uri="{28A0092B-C50C-407E-A947-70E740481C1C}">
                <a14:useLocalDpi xmlns:a14="http://schemas.microsoft.com/office/drawing/2010/main" val="0"/>
              </a:ext>
            </a:extLst>
          </a:blip>
          <a:srcRect t="19469" b="15076"/>
          <a:stretch/>
        </p:blipFill>
        <p:spPr bwMode="auto">
          <a:xfrm>
            <a:off x="8015201" y="25505229"/>
            <a:ext cx="20955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0" descr="http://hbio.gr/sites/default/files/styles/medium/public/hbiomembers/galenica.png?itok=lgDFXcyK"/>
          <p:cNvPicPr>
            <a:picLocks noChangeAspect="1" noChangeArrowheads="1"/>
          </p:cNvPicPr>
          <p:nvPr/>
        </p:nvPicPr>
        <p:blipFill rotWithShape="1">
          <a:blip r:embed="rId5">
            <a:extLst>
              <a:ext uri="{28A0092B-C50C-407E-A947-70E740481C1C}">
                <a14:useLocalDpi xmlns:a14="http://schemas.microsoft.com/office/drawing/2010/main" val="0"/>
              </a:ext>
            </a:extLst>
          </a:blip>
          <a:srcRect t="24003" b="32360"/>
          <a:stretch/>
        </p:blipFill>
        <p:spPr bwMode="auto">
          <a:xfrm>
            <a:off x="8015201" y="27257473"/>
            <a:ext cx="2420620" cy="105627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http://hbio.gr/sites/default/files/styles/medium/public/hbiomembers/rafarm.png?itok=gB-3Yg1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75393" y="26602603"/>
            <a:ext cx="2095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descr="http://hbio.gr/sites/default/files/styles/medium/public/hbiomembers/pharmathen_.png?itok=_KvwCgdR"/>
          <p:cNvPicPr>
            <a:picLocks noChangeAspect="1" noChangeArrowheads="1"/>
          </p:cNvPicPr>
          <p:nvPr/>
        </p:nvPicPr>
        <p:blipFill rotWithShape="1">
          <a:blip r:embed="rId7">
            <a:extLst>
              <a:ext uri="{28A0092B-C50C-407E-A947-70E740481C1C}">
                <a14:useLocalDpi xmlns:a14="http://schemas.microsoft.com/office/drawing/2010/main" val="0"/>
              </a:ext>
            </a:extLst>
          </a:blip>
          <a:srcRect t="24078" b="26188"/>
          <a:stretch/>
        </p:blipFill>
        <p:spPr bwMode="auto">
          <a:xfrm>
            <a:off x="10875393" y="25472571"/>
            <a:ext cx="2298222" cy="1143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8" descr="http://hbio.gr/sites/default/files/styles/medium/public/hbiomembers/lavipharm_.png?itok=o_gto9Qs"/>
          <p:cNvPicPr>
            <a:picLocks noChangeAspect="1" noChangeArrowheads="1"/>
          </p:cNvPicPr>
          <p:nvPr/>
        </p:nvPicPr>
        <p:blipFill rotWithShape="1">
          <a:blip r:embed="rId8">
            <a:extLst>
              <a:ext uri="{28A0092B-C50C-407E-A947-70E740481C1C}">
                <a14:useLocalDpi xmlns:a14="http://schemas.microsoft.com/office/drawing/2010/main" val="0"/>
              </a:ext>
            </a:extLst>
          </a:blip>
          <a:srcRect t="24624" b="23947"/>
          <a:stretch/>
        </p:blipFill>
        <p:spPr bwMode="auto">
          <a:xfrm>
            <a:off x="9423183" y="28498854"/>
            <a:ext cx="2384236" cy="122617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6" descr="http://hbio.gr/sites/default/files/styles/medium/public/hbiomembers/elpen.png?itok=Ym2ewiKQ"/>
          <p:cNvPicPr>
            <a:picLocks noChangeAspect="1" noChangeArrowheads="1"/>
          </p:cNvPicPr>
          <p:nvPr/>
        </p:nvPicPr>
        <p:blipFill rotWithShape="1">
          <a:blip r:embed="rId4">
            <a:extLst>
              <a:ext uri="{28A0092B-C50C-407E-A947-70E740481C1C}">
                <a14:useLocalDpi xmlns:a14="http://schemas.microsoft.com/office/drawing/2010/main" val="0"/>
              </a:ext>
            </a:extLst>
          </a:blip>
          <a:srcRect t="19469" b="15076"/>
          <a:stretch/>
        </p:blipFill>
        <p:spPr bwMode="auto">
          <a:xfrm>
            <a:off x="8167601" y="25657629"/>
            <a:ext cx="2095500" cy="13716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0" descr="http://hbio.gr/sites/default/files/styles/medium/public/hbiomembers/galenica.png?itok=lgDFXcyK"/>
          <p:cNvPicPr>
            <a:picLocks noChangeAspect="1" noChangeArrowheads="1"/>
          </p:cNvPicPr>
          <p:nvPr/>
        </p:nvPicPr>
        <p:blipFill rotWithShape="1">
          <a:blip r:embed="rId5">
            <a:extLst>
              <a:ext uri="{28A0092B-C50C-407E-A947-70E740481C1C}">
                <a14:useLocalDpi xmlns:a14="http://schemas.microsoft.com/office/drawing/2010/main" val="0"/>
              </a:ext>
            </a:extLst>
          </a:blip>
          <a:srcRect t="24003" b="32360"/>
          <a:stretch/>
        </p:blipFill>
        <p:spPr bwMode="auto">
          <a:xfrm>
            <a:off x="8167601" y="27409873"/>
            <a:ext cx="2420620" cy="105627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4" descr="http://hbio.gr/sites/default/files/styles/medium/public/hbiomembers/rafarm.png?itok=gB-3Yg1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27793" y="26755003"/>
            <a:ext cx="2095500" cy="209550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6" descr="http://hbio.gr/sites/default/files/styles/medium/public/hbiomembers/pharmathen_.png?itok=_KvwCgdR"/>
          <p:cNvPicPr>
            <a:picLocks noChangeAspect="1" noChangeArrowheads="1"/>
          </p:cNvPicPr>
          <p:nvPr/>
        </p:nvPicPr>
        <p:blipFill rotWithShape="1">
          <a:blip r:embed="rId7">
            <a:extLst>
              <a:ext uri="{28A0092B-C50C-407E-A947-70E740481C1C}">
                <a14:useLocalDpi xmlns:a14="http://schemas.microsoft.com/office/drawing/2010/main" val="0"/>
              </a:ext>
            </a:extLst>
          </a:blip>
          <a:srcRect t="24078" b="26188"/>
          <a:stretch/>
        </p:blipFill>
        <p:spPr bwMode="auto">
          <a:xfrm>
            <a:off x="11027793" y="25624971"/>
            <a:ext cx="2298222"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8" descr="http://hbio.gr/sites/default/files/styles/medium/public/hbiomembers/lavipharm_.png?itok=o_gto9Qs"/>
          <p:cNvPicPr>
            <a:picLocks noChangeAspect="1" noChangeArrowheads="1"/>
          </p:cNvPicPr>
          <p:nvPr/>
        </p:nvPicPr>
        <p:blipFill rotWithShape="1">
          <a:blip r:embed="rId8">
            <a:extLst>
              <a:ext uri="{28A0092B-C50C-407E-A947-70E740481C1C}">
                <a14:useLocalDpi xmlns:a14="http://schemas.microsoft.com/office/drawing/2010/main" val="0"/>
              </a:ext>
            </a:extLst>
          </a:blip>
          <a:srcRect t="24624" b="23947"/>
          <a:stretch/>
        </p:blipFill>
        <p:spPr bwMode="auto">
          <a:xfrm>
            <a:off x="9575583" y="28651254"/>
            <a:ext cx="2384236" cy="122617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25</a:t>
            </a:fld>
            <a:endParaRPr lang="en-US" dirty="0"/>
          </a:p>
        </p:txBody>
      </p:sp>
      <p:pic>
        <p:nvPicPr>
          <p:cNvPr id="4" name="Picture 3"/>
          <p:cNvPicPr>
            <a:picLocks noChangeAspect="1"/>
          </p:cNvPicPr>
          <p:nvPr/>
        </p:nvPicPr>
        <p:blipFill>
          <a:blip r:embed="rId9"/>
          <a:stretch>
            <a:fillRect/>
          </a:stretch>
        </p:blipFill>
        <p:spPr>
          <a:xfrm>
            <a:off x="255607" y="1183038"/>
            <a:ext cx="1582516" cy="1323694"/>
          </a:xfrm>
          <a:prstGeom prst="rect">
            <a:avLst/>
          </a:prstGeom>
        </p:spPr>
      </p:pic>
      <p:pic>
        <p:nvPicPr>
          <p:cNvPr id="5" name="Picture 4"/>
          <p:cNvPicPr>
            <a:picLocks noChangeAspect="1"/>
          </p:cNvPicPr>
          <p:nvPr/>
        </p:nvPicPr>
        <p:blipFill>
          <a:blip r:embed="rId10"/>
          <a:stretch>
            <a:fillRect/>
          </a:stretch>
        </p:blipFill>
        <p:spPr>
          <a:xfrm>
            <a:off x="1838123" y="1172477"/>
            <a:ext cx="1478729" cy="1334255"/>
          </a:xfrm>
          <a:prstGeom prst="rect">
            <a:avLst/>
          </a:prstGeom>
        </p:spPr>
      </p:pic>
      <p:pic>
        <p:nvPicPr>
          <p:cNvPr id="6" name="Picture 5"/>
          <p:cNvPicPr>
            <a:picLocks noChangeAspect="1"/>
          </p:cNvPicPr>
          <p:nvPr/>
        </p:nvPicPr>
        <p:blipFill>
          <a:blip r:embed="rId11"/>
          <a:stretch>
            <a:fillRect/>
          </a:stretch>
        </p:blipFill>
        <p:spPr>
          <a:xfrm>
            <a:off x="107289" y="2620576"/>
            <a:ext cx="1410990" cy="1660494"/>
          </a:xfrm>
          <a:prstGeom prst="rect">
            <a:avLst/>
          </a:prstGeom>
        </p:spPr>
      </p:pic>
      <p:pic>
        <p:nvPicPr>
          <p:cNvPr id="10" name="Picture 9"/>
          <p:cNvPicPr>
            <a:picLocks noChangeAspect="1"/>
          </p:cNvPicPr>
          <p:nvPr/>
        </p:nvPicPr>
        <p:blipFill>
          <a:blip r:embed="rId12"/>
          <a:stretch>
            <a:fillRect/>
          </a:stretch>
        </p:blipFill>
        <p:spPr>
          <a:xfrm>
            <a:off x="107289" y="3727095"/>
            <a:ext cx="893226" cy="475120"/>
          </a:xfrm>
          <a:prstGeom prst="rect">
            <a:avLst/>
          </a:prstGeom>
        </p:spPr>
      </p:pic>
      <p:pic>
        <p:nvPicPr>
          <p:cNvPr id="12" name="Picture 11"/>
          <p:cNvPicPr>
            <a:picLocks noChangeAspect="1"/>
          </p:cNvPicPr>
          <p:nvPr/>
        </p:nvPicPr>
        <p:blipFill>
          <a:blip r:embed="rId13"/>
          <a:stretch>
            <a:fillRect/>
          </a:stretch>
        </p:blipFill>
        <p:spPr>
          <a:xfrm>
            <a:off x="3637404" y="670756"/>
            <a:ext cx="2415658" cy="906849"/>
          </a:xfrm>
          <a:prstGeom prst="rect">
            <a:avLst/>
          </a:prstGeom>
        </p:spPr>
      </p:pic>
      <p:pic>
        <p:nvPicPr>
          <p:cNvPr id="14" name="Picture 13"/>
          <p:cNvPicPr>
            <a:picLocks noChangeAspect="1"/>
          </p:cNvPicPr>
          <p:nvPr/>
        </p:nvPicPr>
        <p:blipFill>
          <a:blip r:embed="rId14"/>
          <a:stretch>
            <a:fillRect/>
          </a:stretch>
        </p:blipFill>
        <p:spPr>
          <a:xfrm>
            <a:off x="3429305" y="3436401"/>
            <a:ext cx="1792028" cy="1538522"/>
          </a:xfrm>
          <a:prstGeom prst="rect">
            <a:avLst/>
          </a:prstGeom>
        </p:spPr>
      </p:pic>
      <p:pic>
        <p:nvPicPr>
          <p:cNvPr id="13" name="Picture 12"/>
          <p:cNvPicPr>
            <a:picLocks noChangeAspect="1"/>
          </p:cNvPicPr>
          <p:nvPr/>
        </p:nvPicPr>
        <p:blipFill>
          <a:blip r:embed="rId15"/>
          <a:stretch>
            <a:fillRect/>
          </a:stretch>
        </p:blipFill>
        <p:spPr>
          <a:xfrm>
            <a:off x="3429305" y="1499750"/>
            <a:ext cx="1192836" cy="1951073"/>
          </a:xfrm>
          <a:prstGeom prst="rect">
            <a:avLst/>
          </a:prstGeom>
        </p:spPr>
      </p:pic>
      <p:pic>
        <p:nvPicPr>
          <p:cNvPr id="15" name="Picture 14"/>
          <p:cNvPicPr>
            <a:picLocks noChangeAspect="1"/>
          </p:cNvPicPr>
          <p:nvPr/>
        </p:nvPicPr>
        <p:blipFill>
          <a:blip r:embed="rId16"/>
          <a:stretch>
            <a:fillRect/>
          </a:stretch>
        </p:blipFill>
        <p:spPr>
          <a:xfrm>
            <a:off x="6441885" y="799573"/>
            <a:ext cx="2356229" cy="481029"/>
          </a:xfrm>
          <a:prstGeom prst="rect">
            <a:avLst/>
          </a:prstGeom>
        </p:spPr>
      </p:pic>
      <p:pic>
        <p:nvPicPr>
          <p:cNvPr id="16" name="Picture 15"/>
          <p:cNvPicPr>
            <a:picLocks noChangeAspect="1"/>
          </p:cNvPicPr>
          <p:nvPr/>
        </p:nvPicPr>
        <p:blipFill>
          <a:blip r:embed="rId17"/>
          <a:stretch>
            <a:fillRect/>
          </a:stretch>
        </p:blipFill>
        <p:spPr>
          <a:xfrm>
            <a:off x="7354124" y="1404754"/>
            <a:ext cx="1639619" cy="1310404"/>
          </a:xfrm>
          <a:prstGeom prst="rect">
            <a:avLst/>
          </a:prstGeom>
        </p:spPr>
      </p:pic>
      <p:pic>
        <p:nvPicPr>
          <p:cNvPr id="17" name="Picture 16"/>
          <p:cNvPicPr>
            <a:picLocks noChangeAspect="1"/>
          </p:cNvPicPr>
          <p:nvPr/>
        </p:nvPicPr>
        <p:blipFill>
          <a:blip r:embed="rId18"/>
          <a:stretch>
            <a:fillRect/>
          </a:stretch>
        </p:blipFill>
        <p:spPr>
          <a:xfrm>
            <a:off x="5492591" y="1577605"/>
            <a:ext cx="1898587" cy="1265724"/>
          </a:xfrm>
          <a:prstGeom prst="rect">
            <a:avLst/>
          </a:prstGeom>
        </p:spPr>
      </p:pic>
      <p:pic>
        <p:nvPicPr>
          <p:cNvPr id="18" name="Picture 17"/>
          <p:cNvPicPr>
            <a:picLocks noChangeAspect="1"/>
          </p:cNvPicPr>
          <p:nvPr/>
        </p:nvPicPr>
        <p:blipFill>
          <a:blip r:embed="rId19"/>
          <a:stretch>
            <a:fillRect/>
          </a:stretch>
        </p:blipFill>
        <p:spPr>
          <a:xfrm>
            <a:off x="3429305" y="4989307"/>
            <a:ext cx="1456941" cy="536538"/>
          </a:xfrm>
          <a:prstGeom prst="rect">
            <a:avLst/>
          </a:prstGeom>
        </p:spPr>
      </p:pic>
      <p:pic>
        <p:nvPicPr>
          <p:cNvPr id="20" name="Picture 19"/>
          <p:cNvPicPr>
            <a:picLocks noChangeAspect="1"/>
          </p:cNvPicPr>
          <p:nvPr/>
        </p:nvPicPr>
        <p:blipFill>
          <a:blip r:embed="rId20"/>
          <a:stretch>
            <a:fillRect/>
          </a:stretch>
        </p:blipFill>
        <p:spPr>
          <a:xfrm>
            <a:off x="1518279" y="3262575"/>
            <a:ext cx="1603928" cy="929040"/>
          </a:xfrm>
          <a:prstGeom prst="rect">
            <a:avLst/>
          </a:prstGeom>
        </p:spPr>
      </p:pic>
      <p:pic>
        <p:nvPicPr>
          <p:cNvPr id="21" name="Picture 20"/>
          <p:cNvPicPr>
            <a:picLocks noChangeAspect="1"/>
          </p:cNvPicPr>
          <p:nvPr/>
        </p:nvPicPr>
        <p:blipFill>
          <a:blip r:embed="rId21"/>
          <a:stretch>
            <a:fillRect/>
          </a:stretch>
        </p:blipFill>
        <p:spPr>
          <a:xfrm>
            <a:off x="5221333" y="2981341"/>
            <a:ext cx="3684010" cy="3458458"/>
          </a:xfrm>
          <a:prstGeom prst="rect">
            <a:avLst/>
          </a:prstGeom>
        </p:spPr>
      </p:pic>
      <p:pic>
        <p:nvPicPr>
          <p:cNvPr id="30" name="Picture 29"/>
          <p:cNvPicPr>
            <a:picLocks noChangeAspect="1"/>
          </p:cNvPicPr>
          <p:nvPr/>
        </p:nvPicPr>
        <p:blipFill>
          <a:blip r:embed="rId22"/>
          <a:stretch>
            <a:fillRect/>
          </a:stretch>
        </p:blipFill>
        <p:spPr>
          <a:xfrm>
            <a:off x="268599" y="4375761"/>
            <a:ext cx="1599409" cy="669619"/>
          </a:xfrm>
          <a:prstGeom prst="rect">
            <a:avLst/>
          </a:prstGeom>
        </p:spPr>
      </p:pic>
      <p:pic>
        <p:nvPicPr>
          <p:cNvPr id="7" name="Picture 6"/>
          <p:cNvPicPr>
            <a:picLocks noChangeAspect="1"/>
          </p:cNvPicPr>
          <p:nvPr/>
        </p:nvPicPr>
        <p:blipFill>
          <a:blip r:embed="rId23"/>
          <a:stretch>
            <a:fillRect/>
          </a:stretch>
        </p:blipFill>
        <p:spPr>
          <a:xfrm>
            <a:off x="1381442" y="5191658"/>
            <a:ext cx="2063593" cy="1248141"/>
          </a:xfrm>
          <a:prstGeom prst="rect">
            <a:avLst/>
          </a:prstGeom>
        </p:spPr>
      </p:pic>
    </p:spTree>
    <p:extLst>
      <p:ext uri="{BB962C8B-B14F-4D97-AF65-F5344CB8AC3E}">
        <p14:creationId xmlns:p14="http://schemas.microsoft.com/office/powerpoint/2010/main" val="408394443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Autofit/>
          </a:bodyPr>
          <a:lstStyle/>
          <a:p>
            <a:r>
              <a:rPr lang="el-GR" sz="2200" dirty="0" smtClean="0"/>
              <a:t>Εταιρίες που απασχολούν μηχανικούς με γνώσεις Βιοϊατρικής</a:t>
            </a:r>
            <a:r>
              <a:rPr lang="en-US" sz="2200" dirty="0" smtClean="0"/>
              <a:t> </a:t>
            </a:r>
            <a:r>
              <a:rPr lang="el-GR" sz="2200" dirty="0" smtClean="0"/>
              <a:t>στην Ελλάδα</a:t>
            </a:r>
            <a:endParaRPr lang="en-US" sz="2200" dirty="0"/>
          </a:p>
        </p:txBody>
      </p:sp>
      <p:sp>
        <p:nvSpPr>
          <p:cNvPr id="12" name="TextBox 11"/>
          <p:cNvSpPr txBox="1"/>
          <p:nvPr/>
        </p:nvSpPr>
        <p:spPr>
          <a:xfrm>
            <a:off x="3927298" y="2015443"/>
            <a:ext cx="4815065" cy="646331"/>
          </a:xfrm>
          <a:prstGeom prst="rect">
            <a:avLst/>
          </a:prstGeom>
          <a:noFill/>
        </p:spPr>
        <p:txBody>
          <a:bodyPr wrap="none" rtlCol="0">
            <a:spAutoFit/>
          </a:bodyPr>
          <a:lstStyle/>
          <a:p>
            <a:r>
              <a:rPr lang="el-GR" b="1" dirty="0" smtClean="0"/>
              <a:t>Φαρμακευτικές εταιρίες </a:t>
            </a:r>
            <a:r>
              <a:rPr lang="en-US" b="1" dirty="0" smtClean="0"/>
              <a:t>&amp; </a:t>
            </a:r>
            <a:r>
              <a:rPr lang="el-GR" b="1" dirty="0" smtClean="0"/>
              <a:t>Δερμοκαλυντικά</a:t>
            </a:r>
          </a:p>
          <a:p>
            <a:r>
              <a:rPr lang="el-GR" b="1" dirty="0" smtClean="0"/>
              <a:t>(κατασκευαστές)</a:t>
            </a:r>
            <a:endParaRPr lang="en-US" b="1" dirty="0" smtClean="0"/>
          </a:p>
        </p:txBody>
      </p:sp>
      <p:sp>
        <p:nvSpPr>
          <p:cNvPr id="13" name="TextBox 12"/>
          <p:cNvSpPr txBox="1"/>
          <p:nvPr/>
        </p:nvSpPr>
        <p:spPr>
          <a:xfrm>
            <a:off x="226241" y="1954953"/>
            <a:ext cx="813256" cy="369332"/>
          </a:xfrm>
          <a:prstGeom prst="rect">
            <a:avLst/>
          </a:prstGeom>
          <a:noFill/>
        </p:spPr>
        <p:txBody>
          <a:bodyPr wrap="none" rtlCol="0">
            <a:spAutoFit/>
          </a:bodyPr>
          <a:lstStyle/>
          <a:p>
            <a:r>
              <a:rPr lang="en-US" b="1" dirty="0" smtClean="0"/>
              <a:t>SMEs</a:t>
            </a:r>
            <a:endParaRPr lang="en-US" b="1" dirty="0"/>
          </a:p>
        </p:txBody>
      </p:sp>
      <p:sp>
        <p:nvSpPr>
          <p:cNvPr id="15" name="TextBox 14"/>
          <p:cNvSpPr txBox="1"/>
          <p:nvPr/>
        </p:nvSpPr>
        <p:spPr>
          <a:xfrm>
            <a:off x="146400" y="5817882"/>
            <a:ext cx="8728815" cy="646331"/>
          </a:xfrm>
          <a:prstGeom prst="rect">
            <a:avLst/>
          </a:prstGeom>
          <a:noFill/>
        </p:spPr>
        <p:txBody>
          <a:bodyPr wrap="square" rtlCol="0">
            <a:spAutoFit/>
          </a:bodyPr>
          <a:lstStyle/>
          <a:p>
            <a:r>
              <a:rPr lang="el-GR" b="1" dirty="0"/>
              <a:t>Α</a:t>
            </a:r>
            <a:r>
              <a:rPr lang="el-GR" b="1" dirty="0" smtClean="0"/>
              <a:t>ντιπροσωπείες</a:t>
            </a:r>
            <a:r>
              <a:rPr lang="en-US" dirty="0" smtClean="0"/>
              <a:t> </a:t>
            </a:r>
            <a:r>
              <a:rPr lang="el-GR" dirty="0" smtClean="0"/>
              <a:t>.... </a:t>
            </a:r>
            <a:r>
              <a:rPr lang="en-US" dirty="0" smtClean="0"/>
              <a:t>Logistics, support, &amp; sales </a:t>
            </a:r>
            <a:r>
              <a:rPr lang="el-GR" dirty="0" smtClean="0"/>
              <a:t>(τεχνικοί μηχανημάτων, </a:t>
            </a:r>
            <a:r>
              <a:rPr lang="en-US" dirty="0" smtClean="0"/>
              <a:t>implants, diagnostics </a:t>
            </a:r>
            <a:r>
              <a:rPr lang="el-GR" dirty="0" smtClean="0"/>
              <a:t>κτλ) </a:t>
            </a:r>
            <a:endParaRPr lang="en-US" dirty="0"/>
          </a:p>
        </p:txBody>
      </p:sp>
      <p:pic>
        <p:nvPicPr>
          <p:cNvPr id="22" name="Εικόν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18025" y="955762"/>
            <a:ext cx="1306883" cy="493641"/>
          </a:xfrm>
          <a:prstGeom prst="rect">
            <a:avLst/>
          </a:prstGeom>
        </p:spPr>
      </p:pic>
      <p:pic>
        <p:nvPicPr>
          <p:cNvPr id="38" name="Picture 37" descr="http://hbio.gr/sites/default/files/styles/medium/public/hbiomembers/elpen.png?itok=Ym2ewiKQ"/>
          <p:cNvPicPr>
            <a:picLocks noChangeAspect="1" noChangeArrowheads="1"/>
          </p:cNvPicPr>
          <p:nvPr/>
        </p:nvPicPr>
        <p:blipFill rotWithShape="1">
          <a:blip r:embed="rId3">
            <a:extLst>
              <a:ext uri="{28A0092B-C50C-407E-A947-70E740481C1C}">
                <a14:useLocalDpi xmlns:a14="http://schemas.microsoft.com/office/drawing/2010/main" val="0"/>
              </a:ext>
            </a:extLst>
          </a:blip>
          <a:srcRect t="19469" b="15076"/>
          <a:stretch/>
        </p:blipFill>
        <p:spPr bwMode="auto">
          <a:xfrm>
            <a:off x="4802297" y="3463929"/>
            <a:ext cx="1221564" cy="79956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descr="http://hbio.gr/sites/default/files/styles/medium/public/hbiomembers/pharmathen_.png?itok=_KvwCgdR"/>
          <p:cNvPicPr>
            <a:picLocks noChangeAspect="1" noChangeArrowheads="1"/>
          </p:cNvPicPr>
          <p:nvPr/>
        </p:nvPicPr>
        <p:blipFill rotWithShape="1">
          <a:blip r:embed="rId4">
            <a:extLst>
              <a:ext uri="{28A0092B-C50C-407E-A947-70E740481C1C}">
                <a14:useLocalDpi xmlns:a14="http://schemas.microsoft.com/office/drawing/2010/main" val="0"/>
              </a:ext>
            </a:extLst>
          </a:blip>
          <a:srcRect t="24078" b="26188"/>
          <a:stretch/>
        </p:blipFill>
        <p:spPr bwMode="auto">
          <a:xfrm>
            <a:off x="7486440" y="4126750"/>
            <a:ext cx="1362321" cy="67753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descr="http://hbio.gr/sites/default/files/styles/medium/public/hbiomembers/rafarm.png?itok=gB-3Yg1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5448" y="3427453"/>
            <a:ext cx="1440630" cy="144063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descr="http://hbio.gr/sites/default/files/styles/medium/public/hbiomembers/galenica.png?itok=lgDFXcyK"/>
          <p:cNvPicPr>
            <a:picLocks noChangeAspect="1" noChangeArrowheads="1"/>
          </p:cNvPicPr>
          <p:nvPr/>
        </p:nvPicPr>
        <p:blipFill rotWithShape="1">
          <a:blip r:embed="rId6">
            <a:extLst>
              <a:ext uri="{28A0092B-C50C-407E-A947-70E740481C1C}">
                <a14:useLocalDpi xmlns:a14="http://schemas.microsoft.com/office/drawing/2010/main" val="0"/>
              </a:ext>
            </a:extLst>
          </a:blip>
          <a:srcRect t="24003" b="32360"/>
          <a:stretch/>
        </p:blipFill>
        <p:spPr bwMode="auto">
          <a:xfrm>
            <a:off x="3927298" y="4040248"/>
            <a:ext cx="1750926" cy="76404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descr="http://hbio.gr/sites/default/files/styles/medium/public/hbiomembers/lavipharm_.png?itok=o_gto9Qs"/>
          <p:cNvPicPr>
            <a:picLocks noChangeAspect="1" noChangeArrowheads="1"/>
          </p:cNvPicPr>
          <p:nvPr/>
        </p:nvPicPr>
        <p:blipFill rotWithShape="1">
          <a:blip r:embed="rId7">
            <a:extLst>
              <a:ext uri="{28A0092B-C50C-407E-A947-70E740481C1C}">
                <a14:useLocalDpi xmlns:a14="http://schemas.microsoft.com/office/drawing/2010/main" val="0"/>
              </a:ext>
            </a:extLst>
          </a:blip>
          <a:srcRect t="24624" b="23947"/>
          <a:stretch/>
        </p:blipFill>
        <p:spPr bwMode="auto">
          <a:xfrm>
            <a:off x="4802761" y="2749821"/>
            <a:ext cx="1750926" cy="90047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descr="Inline images 1"/>
          <p:cNvPicPr/>
          <p:nvPr/>
        </p:nvPicPr>
        <p:blipFill rotWithShape="1">
          <a:blip r:embed="rId8" r:link="rId9" cstate="print"/>
          <a:srcRect b="28133"/>
          <a:stretch/>
        </p:blipFill>
        <p:spPr bwMode="auto">
          <a:xfrm>
            <a:off x="1181832" y="1235261"/>
            <a:ext cx="1800815" cy="428284"/>
          </a:xfrm>
          <a:prstGeom prst="rect">
            <a:avLst/>
          </a:prstGeom>
          <a:noFill/>
          <a:ln w="9525">
            <a:noFill/>
            <a:miter lim="800000"/>
            <a:headEnd/>
            <a:tailEnd/>
          </a:ln>
        </p:spPr>
      </p:pic>
      <p:sp>
        <p:nvSpPr>
          <p:cNvPr id="8" name="Rectangle 7"/>
          <p:cNvSpPr/>
          <p:nvPr/>
        </p:nvSpPr>
        <p:spPr>
          <a:xfrm>
            <a:off x="204451" y="742933"/>
            <a:ext cx="1057388" cy="646331"/>
          </a:xfrm>
          <a:prstGeom prst="rect">
            <a:avLst/>
          </a:prstGeom>
        </p:spPr>
        <p:txBody>
          <a:bodyPr wrap="none">
            <a:spAutoFit/>
          </a:bodyPr>
          <a:lstStyle/>
          <a:p>
            <a:r>
              <a:rPr lang="en-US" b="1" dirty="0"/>
              <a:t>Medical </a:t>
            </a:r>
            <a:endParaRPr lang="en-US" b="1" dirty="0" smtClean="0"/>
          </a:p>
          <a:p>
            <a:r>
              <a:rPr lang="en-US" b="1" dirty="0" smtClean="0"/>
              <a:t>Devices</a:t>
            </a:r>
            <a:endParaRPr lang="el-GR" b="1" dirty="0"/>
          </a:p>
        </p:txBody>
      </p:sp>
      <p:pic>
        <p:nvPicPr>
          <p:cNvPr id="44" name="Picture 43" descr="http://hbio.gr/sites/default/files/styles/medium/public/hbiomembers/eldrug.png?itok=AzdZjS7w"/>
          <p:cNvPicPr>
            <a:picLocks noChangeAspect="1" noChangeArrowheads="1"/>
          </p:cNvPicPr>
          <p:nvPr/>
        </p:nvPicPr>
        <p:blipFill rotWithShape="1">
          <a:blip r:embed="rId10">
            <a:extLst>
              <a:ext uri="{28A0092B-C50C-407E-A947-70E740481C1C}">
                <a14:useLocalDpi xmlns:a14="http://schemas.microsoft.com/office/drawing/2010/main" val="0"/>
              </a:ext>
            </a:extLst>
          </a:blip>
          <a:srcRect t="15227" b="22435"/>
          <a:stretch/>
        </p:blipFill>
        <p:spPr bwMode="auto">
          <a:xfrm>
            <a:off x="281425" y="4969868"/>
            <a:ext cx="1239535" cy="772697"/>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descr="http://hbio.gr/sites/default/files/styles/medium/public/hbiomembers/bionature.png?itok=hHF0tLJO"/>
          <p:cNvPicPr>
            <a:picLocks noChangeAspect="1" noChangeArrowheads="1"/>
          </p:cNvPicPr>
          <p:nvPr/>
        </p:nvPicPr>
        <p:blipFill rotWithShape="1">
          <a:blip r:embed="rId11">
            <a:extLst>
              <a:ext uri="{28A0092B-C50C-407E-A947-70E740481C1C}">
                <a14:useLocalDpi xmlns:a14="http://schemas.microsoft.com/office/drawing/2010/main" val="0"/>
              </a:ext>
            </a:extLst>
          </a:blip>
          <a:srcRect t="20741" b="24714"/>
          <a:stretch/>
        </p:blipFill>
        <p:spPr bwMode="auto">
          <a:xfrm>
            <a:off x="451539" y="2871899"/>
            <a:ext cx="1085389" cy="59203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CloudPharm"/>
          <p:cNvPicPr>
            <a:picLocks noChangeAspect="1" noChangeArrowheads="1"/>
          </p:cNvPicPr>
          <p:nvPr/>
        </p:nvPicPr>
        <p:blipFill rotWithShape="1">
          <a:blip r:embed="rId12">
            <a:extLst>
              <a:ext uri="{28A0092B-C50C-407E-A947-70E740481C1C}">
                <a14:useLocalDpi xmlns:a14="http://schemas.microsoft.com/office/drawing/2010/main" val="0"/>
              </a:ext>
            </a:extLst>
          </a:blip>
          <a:srcRect t="30812" b="31841"/>
          <a:stretch/>
        </p:blipFill>
        <p:spPr bwMode="auto">
          <a:xfrm>
            <a:off x="198193" y="4508528"/>
            <a:ext cx="1369828" cy="53435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descr="http://hbio.gr/sites/default/files/styles/medium/public/hbiomembers/biovista.png?itok=eCWVspzx"/>
          <p:cNvPicPr>
            <a:picLocks noChangeAspect="1" noChangeArrowheads="1"/>
          </p:cNvPicPr>
          <p:nvPr/>
        </p:nvPicPr>
        <p:blipFill rotWithShape="1">
          <a:blip r:embed="rId13">
            <a:extLst>
              <a:ext uri="{BEBA8EAE-BF5A-486C-A8C5-ECC9F3942E4B}">
                <a14:imgProps xmlns:a14="http://schemas.microsoft.com/office/drawing/2010/main">
                  <a14:imgLayer r:embed="rId14">
                    <a14:imgEffect>
                      <a14:brightnessContrast contrast="-56000"/>
                    </a14:imgEffect>
                  </a14:imgLayer>
                </a14:imgProps>
              </a:ext>
              <a:ext uri="{28A0092B-C50C-407E-A947-70E740481C1C}">
                <a14:useLocalDpi xmlns:a14="http://schemas.microsoft.com/office/drawing/2010/main" val="0"/>
              </a:ext>
            </a:extLst>
          </a:blip>
          <a:srcRect t="24321" b="27533"/>
          <a:stretch/>
        </p:blipFill>
        <p:spPr bwMode="auto">
          <a:xfrm>
            <a:off x="2388733" y="3447855"/>
            <a:ext cx="1063336" cy="511960"/>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descr="http://hbio.gr/sites/default/files/styles/medium/public/hbiomembers/protatonce.png?itok=tptEZD3c"/>
          <p:cNvPicPr>
            <a:picLocks noChangeAspect="1" noChangeArrowheads="1"/>
          </p:cNvPicPr>
          <p:nvPr/>
        </p:nvPicPr>
        <p:blipFill rotWithShape="1">
          <a:blip r:embed="rId15">
            <a:extLst>
              <a:ext uri="{28A0092B-C50C-407E-A947-70E740481C1C}">
                <a14:useLocalDpi xmlns:a14="http://schemas.microsoft.com/office/drawing/2010/main" val="0"/>
              </a:ext>
            </a:extLst>
          </a:blip>
          <a:srcRect t="16245" b="15184"/>
          <a:stretch/>
        </p:blipFill>
        <p:spPr bwMode="auto">
          <a:xfrm>
            <a:off x="1626257" y="5003648"/>
            <a:ext cx="762476" cy="52284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8" descr="http://hbio.gr/sites/default/files/styles/medium/public/hbiomembers/e-nios.png?itok=lbAR8zS1"/>
          <p:cNvPicPr>
            <a:picLocks noChangeAspect="1" noChangeArrowheads="1"/>
          </p:cNvPicPr>
          <p:nvPr/>
        </p:nvPicPr>
        <p:blipFill rotWithShape="1">
          <a:blip r:embed="rId16">
            <a:extLst>
              <a:ext uri="{28A0092B-C50C-407E-A947-70E740481C1C}">
                <a14:useLocalDpi xmlns:a14="http://schemas.microsoft.com/office/drawing/2010/main" val="0"/>
              </a:ext>
            </a:extLst>
          </a:blip>
          <a:srcRect l="1" t="30370" r="-11864" b="32454"/>
          <a:stretch/>
        </p:blipFill>
        <p:spPr bwMode="auto">
          <a:xfrm>
            <a:off x="214978" y="3959815"/>
            <a:ext cx="1867262" cy="620547"/>
          </a:xfrm>
          <a:prstGeom prst="rect">
            <a:avLst/>
          </a:prstGeom>
          <a:noFill/>
          <a:extLst>
            <a:ext uri="{909E8E84-426E-40dd-AFC4-6F175D3DCCD1}">
              <a14:hiddenFill xmlns:a14="http://schemas.microsoft.com/office/drawing/2010/main">
                <a:solidFill>
                  <a:srgbClr val="FFFFFF"/>
                </a:solidFill>
              </a14:hiddenFill>
            </a:ext>
          </a:extLst>
        </p:spPr>
      </p:pic>
      <p:sp>
        <p:nvSpPr>
          <p:cNvPr id="10" name="Rounded Rectangle 9"/>
          <p:cNvSpPr/>
          <p:nvPr/>
        </p:nvSpPr>
        <p:spPr>
          <a:xfrm>
            <a:off x="140957" y="729523"/>
            <a:ext cx="5022714" cy="1079180"/>
          </a:xfrm>
          <a:prstGeom prst="roundRect">
            <a:avLst>
              <a:gd name="adj" fmla="val 9744"/>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ounded Rectangle 50"/>
          <p:cNvSpPr/>
          <p:nvPr/>
        </p:nvSpPr>
        <p:spPr>
          <a:xfrm>
            <a:off x="140956" y="1920144"/>
            <a:ext cx="3311113" cy="3897738"/>
          </a:xfrm>
          <a:prstGeom prst="roundRect">
            <a:avLst>
              <a:gd name="adj" fmla="val 5434"/>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51"/>
          <p:cNvSpPr/>
          <p:nvPr/>
        </p:nvSpPr>
        <p:spPr>
          <a:xfrm>
            <a:off x="3656317" y="1920144"/>
            <a:ext cx="5362598" cy="3897739"/>
          </a:xfrm>
          <a:prstGeom prst="roundRect">
            <a:avLst>
              <a:gd name="adj" fmla="val 5434"/>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774185" y="4894552"/>
            <a:ext cx="5101029" cy="830997"/>
          </a:xfrm>
          <a:prstGeom prst="rect">
            <a:avLst/>
          </a:prstGeom>
        </p:spPr>
        <p:txBody>
          <a:bodyPr wrap="square">
            <a:spAutoFit/>
          </a:bodyPr>
          <a:lstStyle/>
          <a:p>
            <a:r>
              <a:rPr lang="en-US" sz="1600" dirty="0" smtClean="0"/>
              <a:t>Automation</a:t>
            </a:r>
            <a:r>
              <a:rPr lang="el-GR" sz="1600" dirty="0"/>
              <a:t>, </a:t>
            </a:r>
            <a:r>
              <a:rPr lang="en-US" sz="1600" dirty="0"/>
              <a:t>Manufacturing, Quality Assurance</a:t>
            </a:r>
            <a:r>
              <a:rPr lang="el-GR" sz="1600" dirty="0"/>
              <a:t>, Αναλυτικά όργανα, </a:t>
            </a:r>
            <a:r>
              <a:rPr lang="el-GR" sz="1600" dirty="0" smtClean="0"/>
              <a:t>Οργάνωση </a:t>
            </a:r>
            <a:r>
              <a:rPr lang="el-GR" sz="1600" dirty="0"/>
              <a:t>παραγωγής, </a:t>
            </a:r>
            <a:r>
              <a:rPr lang="el-GR" sz="1600" dirty="0" smtClean="0"/>
              <a:t>Παραγωγή</a:t>
            </a:r>
            <a:r>
              <a:rPr lang="en-US" sz="1600" dirty="0" smtClean="0"/>
              <a:t>, </a:t>
            </a:r>
            <a:r>
              <a:rPr lang="el-GR" sz="1600" dirty="0" smtClean="0"/>
              <a:t>Δισκιοποίηση κτλ</a:t>
            </a:r>
            <a:endParaRPr lang="en-US" sz="1600" dirty="0"/>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26</a:t>
            </a:fld>
            <a:endParaRPr lang="en-US" dirty="0"/>
          </a:p>
        </p:txBody>
      </p:sp>
      <p:pic>
        <p:nvPicPr>
          <p:cNvPr id="4" name="Picture 3"/>
          <p:cNvPicPr>
            <a:picLocks noChangeAspect="1"/>
          </p:cNvPicPr>
          <p:nvPr/>
        </p:nvPicPr>
        <p:blipFill>
          <a:blip r:embed="rId17"/>
          <a:stretch>
            <a:fillRect/>
          </a:stretch>
        </p:blipFill>
        <p:spPr>
          <a:xfrm>
            <a:off x="1828299" y="2953601"/>
            <a:ext cx="1120868" cy="397270"/>
          </a:xfrm>
          <a:prstGeom prst="rect">
            <a:avLst/>
          </a:prstGeom>
        </p:spPr>
      </p:pic>
      <p:sp>
        <p:nvSpPr>
          <p:cNvPr id="5" name="Rectangle 4"/>
          <p:cNvSpPr/>
          <p:nvPr/>
        </p:nvSpPr>
        <p:spPr>
          <a:xfrm>
            <a:off x="1179802" y="5389959"/>
            <a:ext cx="2272267" cy="369332"/>
          </a:xfrm>
          <a:prstGeom prst="rect">
            <a:avLst/>
          </a:prstGeom>
        </p:spPr>
        <p:txBody>
          <a:bodyPr wrap="none">
            <a:spAutoFit/>
          </a:bodyPr>
          <a:lstStyle/>
          <a:p>
            <a:r>
              <a:rPr lang="en-US" i="1" dirty="0"/>
              <a:t>+</a:t>
            </a:r>
            <a:r>
              <a:rPr lang="en-US" i="1" dirty="0" smtClean="0"/>
              <a:t> many more SMEs</a:t>
            </a:r>
            <a:endParaRPr lang="el-GR" i="1" dirty="0"/>
          </a:p>
        </p:txBody>
      </p:sp>
      <p:pic>
        <p:nvPicPr>
          <p:cNvPr id="6" name="Picture 5"/>
          <p:cNvPicPr>
            <a:picLocks noChangeAspect="1"/>
          </p:cNvPicPr>
          <p:nvPr/>
        </p:nvPicPr>
        <p:blipFill>
          <a:blip r:embed="rId18"/>
          <a:stretch>
            <a:fillRect/>
          </a:stretch>
        </p:blipFill>
        <p:spPr>
          <a:xfrm>
            <a:off x="262201" y="3463929"/>
            <a:ext cx="1856041" cy="377636"/>
          </a:xfrm>
          <a:prstGeom prst="rect">
            <a:avLst/>
          </a:prstGeom>
        </p:spPr>
      </p:pic>
      <p:pic>
        <p:nvPicPr>
          <p:cNvPr id="7" name="Picture 6"/>
          <p:cNvPicPr>
            <a:picLocks noChangeAspect="1"/>
          </p:cNvPicPr>
          <p:nvPr/>
        </p:nvPicPr>
        <p:blipFill>
          <a:blip r:embed="rId19"/>
          <a:stretch>
            <a:fillRect/>
          </a:stretch>
        </p:blipFill>
        <p:spPr>
          <a:xfrm>
            <a:off x="1931534" y="4493217"/>
            <a:ext cx="1196085" cy="510431"/>
          </a:xfrm>
          <a:prstGeom prst="rect">
            <a:avLst/>
          </a:prstGeom>
        </p:spPr>
      </p:pic>
      <p:pic>
        <p:nvPicPr>
          <p:cNvPr id="9" name="Picture 8"/>
          <p:cNvPicPr>
            <a:picLocks noChangeAspect="1"/>
          </p:cNvPicPr>
          <p:nvPr/>
        </p:nvPicPr>
        <p:blipFill>
          <a:blip r:embed="rId20"/>
          <a:stretch>
            <a:fillRect/>
          </a:stretch>
        </p:blipFill>
        <p:spPr>
          <a:xfrm>
            <a:off x="2038387" y="4000392"/>
            <a:ext cx="1164377" cy="421876"/>
          </a:xfrm>
          <a:prstGeom prst="rect">
            <a:avLst/>
          </a:prstGeom>
        </p:spPr>
      </p:pic>
      <p:pic>
        <p:nvPicPr>
          <p:cNvPr id="11" name="Picture 10"/>
          <p:cNvPicPr>
            <a:picLocks noChangeAspect="1"/>
          </p:cNvPicPr>
          <p:nvPr/>
        </p:nvPicPr>
        <p:blipFill>
          <a:blip r:embed="rId21"/>
          <a:stretch>
            <a:fillRect/>
          </a:stretch>
        </p:blipFill>
        <p:spPr>
          <a:xfrm>
            <a:off x="204451" y="2338609"/>
            <a:ext cx="2383479" cy="533290"/>
          </a:xfrm>
          <a:prstGeom prst="rect">
            <a:avLst/>
          </a:prstGeom>
        </p:spPr>
      </p:pic>
      <p:pic>
        <p:nvPicPr>
          <p:cNvPr id="14" name="Picture 13"/>
          <p:cNvPicPr>
            <a:picLocks noChangeAspect="1"/>
          </p:cNvPicPr>
          <p:nvPr/>
        </p:nvPicPr>
        <p:blipFill>
          <a:blip r:embed="rId22"/>
          <a:stretch>
            <a:fillRect/>
          </a:stretch>
        </p:blipFill>
        <p:spPr>
          <a:xfrm>
            <a:off x="6625763" y="2871899"/>
            <a:ext cx="2116600" cy="745282"/>
          </a:xfrm>
          <a:prstGeom prst="rect">
            <a:avLst/>
          </a:prstGeom>
        </p:spPr>
      </p:pic>
      <p:pic>
        <p:nvPicPr>
          <p:cNvPr id="17" name="Picture 16"/>
          <p:cNvPicPr>
            <a:picLocks noChangeAspect="1"/>
          </p:cNvPicPr>
          <p:nvPr/>
        </p:nvPicPr>
        <p:blipFill>
          <a:blip r:embed="rId23"/>
          <a:stretch>
            <a:fillRect/>
          </a:stretch>
        </p:blipFill>
        <p:spPr>
          <a:xfrm>
            <a:off x="3774185" y="2871899"/>
            <a:ext cx="1028576" cy="1013109"/>
          </a:xfrm>
          <a:prstGeom prst="rect">
            <a:avLst/>
          </a:prstGeom>
        </p:spPr>
      </p:pic>
      <p:pic>
        <p:nvPicPr>
          <p:cNvPr id="19" name="Picture 18"/>
          <p:cNvPicPr>
            <a:picLocks noChangeAspect="1"/>
          </p:cNvPicPr>
          <p:nvPr/>
        </p:nvPicPr>
        <p:blipFill>
          <a:blip r:embed="rId24"/>
          <a:stretch>
            <a:fillRect/>
          </a:stretch>
        </p:blipFill>
        <p:spPr>
          <a:xfrm>
            <a:off x="5386318" y="1332607"/>
            <a:ext cx="1892300" cy="368300"/>
          </a:xfrm>
          <a:prstGeom prst="rect">
            <a:avLst/>
          </a:prstGeom>
        </p:spPr>
      </p:pic>
      <p:sp>
        <p:nvSpPr>
          <p:cNvPr id="53" name="Rectangle 52"/>
          <p:cNvSpPr/>
          <p:nvPr/>
        </p:nvSpPr>
        <p:spPr>
          <a:xfrm>
            <a:off x="5310411" y="742933"/>
            <a:ext cx="1493017" cy="369332"/>
          </a:xfrm>
          <a:prstGeom prst="rect">
            <a:avLst/>
          </a:prstGeom>
        </p:spPr>
        <p:txBody>
          <a:bodyPr wrap="none">
            <a:spAutoFit/>
          </a:bodyPr>
          <a:lstStyle/>
          <a:p>
            <a:r>
              <a:rPr lang="en-US" b="1" dirty="0" smtClean="0"/>
              <a:t>Diagnostics</a:t>
            </a:r>
            <a:endParaRPr lang="el-GR" b="1" dirty="0"/>
          </a:p>
        </p:txBody>
      </p:sp>
      <p:sp>
        <p:nvSpPr>
          <p:cNvPr id="54" name="Rounded Rectangle 53"/>
          <p:cNvSpPr/>
          <p:nvPr/>
        </p:nvSpPr>
        <p:spPr>
          <a:xfrm>
            <a:off x="5246917" y="729523"/>
            <a:ext cx="2180496" cy="1079180"/>
          </a:xfrm>
          <a:prstGeom prst="roundRect">
            <a:avLst>
              <a:gd name="adj" fmla="val 9744"/>
            </a:avLst>
          </a:prstGeom>
          <a:no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25"/>
          <a:stretch>
            <a:fillRect/>
          </a:stretch>
        </p:blipFill>
        <p:spPr>
          <a:xfrm>
            <a:off x="2182455" y="855617"/>
            <a:ext cx="2947724" cy="346791"/>
          </a:xfrm>
          <a:prstGeom prst="rect">
            <a:avLst/>
          </a:prstGeom>
        </p:spPr>
      </p:pic>
      <p:pic>
        <p:nvPicPr>
          <p:cNvPr id="21" name="Picture 20"/>
          <p:cNvPicPr>
            <a:picLocks noChangeAspect="1"/>
          </p:cNvPicPr>
          <p:nvPr/>
        </p:nvPicPr>
        <p:blipFill>
          <a:blip r:embed="rId26"/>
          <a:stretch>
            <a:fillRect/>
          </a:stretch>
        </p:blipFill>
        <p:spPr>
          <a:xfrm>
            <a:off x="3599095" y="1185695"/>
            <a:ext cx="1032756" cy="606295"/>
          </a:xfrm>
          <a:prstGeom prst="rect">
            <a:avLst/>
          </a:prstGeom>
        </p:spPr>
      </p:pic>
    </p:spTree>
    <p:extLst>
      <p:ext uri="{BB962C8B-B14F-4D97-AF65-F5344CB8AC3E}">
        <p14:creationId xmlns:p14="http://schemas.microsoft.com/office/powerpoint/2010/main" val="78037738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l-GR" sz="2400" dirty="0"/>
              <a:t>Π</a:t>
            </a:r>
            <a:r>
              <a:rPr lang="el-GR" sz="2400" dirty="0" smtClean="0"/>
              <a:t>ληροφορίες για επαγγελματικό προσανατολισμό στην Βιοϊατρική</a:t>
            </a:r>
            <a:endParaRPr lang="en-US" sz="2400" dirty="0"/>
          </a:p>
        </p:txBody>
      </p:sp>
      <p:sp>
        <p:nvSpPr>
          <p:cNvPr id="3" name="Content Placeholder 2"/>
          <p:cNvSpPr>
            <a:spLocks noGrp="1"/>
          </p:cNvSpPr>
          <p:nvPr>
            <p:ph idx="1"/>
          </p:nvPr>
        </p:nvSpPr>
        <p:spPr>
          <a:xfrm>
            <a:off x="168080" y="591735"/>
            <a:ext cx="8636713" cy="4876800"/>
          </a:xfrm>
        </p:spPr>
        <p:txBody>
          <a:bodyPr/>
          <a:lstStyle/>
          <a:p>
            <a:r>
              <a:rPr lang="en-US" dirty="0">
                <a:hlinkClick r:id="rId2"/>
              </a:rPr>
              <a:t>http://</a:t>
            </a:r>
            <a:r>
              <a:rPr lang="en-US" dirty="0" err="1">
                <a:hlinkClick r:id="rId2"/>
              </a:rPr>
              <a:t>ntuabio.wikispaces.com</a:t>
            </a:r>
            <a:r>
              <a:rPr lang="en-US" dirty="0">
                <a:hlinkClick r:id="rId2"/>
              </a:rPr>
              <a:t>/</a:t>
            </a:r>
            <a:endParaRPr lang="el-GR" dirty="0" smtClean="0"/>
          </a:p>
          <a:p>
            <a:endParaRPr lang="en-US" dirty="0" smtClean="0"/>
          </a:p>
        </p:txBody>
      </p:sp>
      <p:pic>
        <p:nvPicPr>
          <p:cNvPr id="4" name="Picture 3"/>
          <p:cNvPicPr>
            <a:picLocks noChangeAspect="1"/>
          </p:cNvPicPr>
          <p:nvPr/>
        </p:nvPicPr>
        <p:blipFill>
          <a:blip r:embed="rId3"/>
          <a:stretch>
            <a:fillRect/>
          </a:stretch>
        </p:blipFill>
        <p:spPr>
          <a:xfrm>
            <a:off x="2985780" y="2520980"/>
            <a:ext cx="3078494" cy="3885823"/>
          </a:xfrm>
          <a:prstGeom prst="rect">
            <a:avLst/>
          </a:prstGeom>
        </p:spPr>
      </p:pic>
      <p:pic>
        <p:nvPicPr>
          <p:cNvPr id="10" name="Picture 9"/>
          <p:cNvPicPr>
            <a:picLocks noChangeAspect="1"/>
          </p:cNvPicPr>
          <p:nvPr/>
        </p:nvPicPr>
        <p:blipFill>
          <a:blip r:embed="rId4"/>
          <a:stretch>
            <a:fillRect/>
          </a:stretch>
        </p:blipFill>
        <p:spPr>
          <a:xfrm>
            <a:off x="168080" y="1091264"/>
            <a:ext cx="6832600" cy="1282700"/>
          </a:xfrm>
          <a:prstGeom prst="rect">
            <a:avLst/>
          </a:prstGeom>
        </p:spPr>
      </p:pic>
      <p:pic>
        <p:nvPicPr>
          <p:cNvPr id="11" name="Picture 10"/>
          <p:cNvPicPr>
            <a:picLocks noChangeAspect="1"/>
          </p:cNvPicPr>
          <p:nvPr/>
        </p:nvPicPr>
        <p:blipFill>
          <a:blip r:embed="rId5"/>
          <a:stretch>
            <a:fillRect/>
          </a:stretch>
        </p:blipFill>
        <p:spPr>
          <a:xfrm>
            <a:off x="897352" y="3257381"/>
            <a:ext cx="1938641" cy="1247861"/>
          </a:xfrm>
          <a:prstGeom prst="rect">
            <a:avLst/>
          </a:prstGeom>
        </p:spPr>
      </p:pic>
      <p:pic>
        <p:nvPicPr>
          <p:cNvPr id="12" name="Picture 11"/>
          <p:cNvPicPr>
            <a:picLocks noChangeAspect="1"/>
          </p:cNvPicPr>
          <p:nvPr/>
        </p:nvPicPr>
        <p:blipFill>
          <a:blip r:embed="rId6"/>
          <a:stretch>
            <a:fillRect/>
          </a:stretch>
        </p:blipFill>
        <p:spPr>
          <a:xfrm>
            <a:off x="1063195" y="4385949"/>
            <a:ext cx="1593724" cy="538724"/>
          </a:xfrm>
          <a:prstGeom prst="rect">
            <a:avLst/>
          </a:prstGeom>
        </p:spPr>
      </p:pic>
      <p:sp>
        <p:nvSpPr>
          <p:cNvPr id="13" name="Oval 12"/>
          <p:cNvSpPr/>
          <p:nvPr/>
        </p:nvSpPr>
        <p:spPr>
          <a:xfrm>
            <a:off x="4554641" y="1940858"/>
            <a:ext cx="2598081" cy="524100"/>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l-GR" smtClean="0"/>
              <a:t>Σελ. </a:t>
            </a:r>
            <a:fld id="{0CFEC368-1D7A-4F81-ABF6-AE0E36BAF64C}" type="slidenum">
              <a:rPr lang="en-US" smtClean="0"/>
              <a:pPr/>
              <a:t>27</a:t>
            </a:fld>
            <a:endParaRPr lang="en-US" dirty="0"/>
          </a:p>
        </p:txBody>
      </p:sp>
    </p:spTree>
    <p:extLst>
      <p:ext uri="{BB962C8B-B14F-4D97-AF65-F5344CB8AC3E}">
        <p14:creationId xmlns:p14="http://schemas.microsoft.com/office/powerpoint/2010/main" val="244072785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Μαθήματα Βιοϊατρικής Μηχανικής ΜΜ ΕΜΠ</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817822195"/>
              </p:ext>
            </p:extLst>
          </p:nvPr>
        </p:nvGraphicFramePr>
        <p:xfrm>
          <a:off x="431700" y="2599870"/>
          <a:ext cx="8415996" cy="3617387"/>
        </p:xfrm>
        <a:graphic>
          <a:graphicData uri="http://schemas.openxmlformats.org/drawingml/2006/table">
            <a:tbl>
              <a:tblPr firstRow="1" bandRow="1">
                <a:tableStyleId>{912C8C85-51F0-491E-9774-3900AFEF0FD7}</a:tableStyleId>
              </a:tblPr>
              <a:tblGrid>
                <a:gridCol w="2923321"/>
                <a:gridCol w="3132418"/>
                <a:gridCol w="2360257"/>
              </a:tblGrid>
              <a:tr h="370840">
                <a:tc>
                  <a:txBody>
                    <a:bodyPr/>
                    <a:lstStyle/>
                    <a:p>
                      <a:r>
                        <a:rPr lang="el-GR" dirty="0" smtClean="0"/>
                        <a:t>7</a:t>
                      </a:r>
                      <a:r>
                        <a:rPr lang="el-GR" baseline="30000" dirty="0" smtClean="0"/>
                        <a:t>ο</a:t>
                      </a:r>
                      <a:r>
                        <a:rPr lang="el-GR" baseline="0" dirty="0" smtClean="0"/>
                        <a:t> Εξάμηνο</a:t>
                      </a:r>
                      <a:endParaRPr lang="en-US" dirty="0"/>
                    </a:p>
                  </a:txBody>
                  <a:tcPr/>
                </a:tc>
                <a:tc>
                  <a:txBody>
                    <a:bodyPr/>
                    <a:lstStyle/>
                    <a:p>
                      <a:r>
                        <a:rPr lang="el-GR" dirty="0" smtClean="0"/>
                        <a:t>8</a:t>
                      </a:r>
                      <a:r>
                        <a:rPr lang="el-GR" baseline="30000" dirty="0" smtClean="0"/>
                        <a:t>ο</a:t>
                      </a:r>
                      <a:r>
                        <a:rPr lang="el-GR" dirty="0" smtClean="0"/>
                        <a:t> Εξάμηνο</a:t>
                      </a:r>
                      <a:endParaRPr lang="en-US" dirty="0"/>
                    </a:p>
                  </a:txBody>
                  <a:tcPr/>
                </a:tc>
                <a:tc>
                  <a:txBody>
                    <a:bodyPr/>
                    <a:lstStyle/>
                    <a:p>
                      <a:r>
                        <a:rPr lang="el-GR" dirty="0" smtClean="0"/>
                        <a:t>9</a:t>
                      </a:r>
                      <a:r>
                        <a:rPr lang="el-GR" baseline="30000" dirty="0" smtClean="0"/>
                        <a:t>ο</a:t>
                      </a:r>
                      <a:r>
                        <a:rPr lang="el-GR" dirty="0" smtClean="0"/>
                        <a:t> Εξάμηνο</a:t>
                      </a:r>
                      <a:endParaRPr lang="en-US" dirty="0"/>
                    </a:p>
                  </a:txBody>
                  <a:tcPr/>
                </a:tc>
              </a:tr>
              <a:tr h="808148">
                <a:tc>
                  <a:txBody>
                    <a:bodyPr/>
                    <a:lstStyle/>
                    <a:p>
                      <a:pPr>
                        <a:spcAft>
                          <a:spcPts val="0"/>
                        </a:spcAft>
                      </a:pPr>
                      <a:r>
                        <a:rPr lang="el-GR" sz="1600" b="1" dirty="0" smtClean="0">
                          <a:effectLst/>
                          <a:latin typeface="Cambria"/>
                          <a:ea typeface="ＭＳ 明朝"/>
                          <a:cs typeface="Times New Roman"/>
                        </a:rPr>
                        <a:t>** Εισαγωγή </a:t>
                      </a:r>
                      <a:r>
                        <a:rPr lang="el-GR" sz="1600" b="1" dirty="0">
                          <a:effectLst/>
                          <a:latin typeface="Cambria"/>
                          <a:ea typeface="ＭＳ 明朝"/>
                          <a:cs typeface="Times New Roman"/>
                        </a:rPr>
                        <a:t>στην </a:t>
                      </a:r>
                      <a:r>
                        <a:rPr lang="el-GR" sz="1600" b="1" dirty="0" smtClean="0">
                          <a:effectLst/>
                          <a:latin typeface="Cambria"/>
                          <a:ea typeface="ＭＳ 明朝"/>
                          <a:cs typeface="Times New Roman"/>
                        </a:rPr>
                        <a:t>Βιολογική</a:t>
                      </a:r>
                      <a:r>
                        <a:rPr lang="el-GR" sz="1600" dirty="0" smtClean="0">
                          <a:effectLst/>
                          <a:latin typeface="Cambria"/>
                          <a:ea typeface="ＭＳ 明朝"/>
                          <a:cs typeface="Times New Roman"/>
                        </a:rPr>
                        <a:t> </a:t>
                      </a:r>
                      <a:r>
                        <a:rPr lang="el-GR" sz="1600" b="1" dirty="0" smtClean="0">
                          <a:effectLst/>
                          <a:latin typeface="Cambria"/>
                          <a:ea typeface="ＭＳ 明朝"/>
                          <a:cs typeface="Times New Roman"/>
                        </a:rPr>
                        <a:t>Μηχανική</a:t>
                      </a: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chemeClr val="bg2">
                        <a:lumMod val="50000"/>
                      </a:schemeClr>
                    </a:solidFill>
                  </a:tcPr>
                </a:tc>
                <a:tc>
                  <a:txBody>
                    <a:bodyPr/>
                    <a:lstStyle/>
                    <a:p>
                      <a:pPr>
                        <a:spcAft>
                          <a:spcPts val="0"/>
                        </a:spcAft>
                      </a:pPr>
                      <a:r>
                        <a:rPr lang="el-GR" sz="1600" b="1" dirty="0" smtClean="0">
                          <a:effectLst/>
                          <a:latin typeface="Cambria"/>
                          <a:ea typeface="ＭＳ 明朝"/>
                          <a:cs typeface="Times New Roman"/>
                        </a:rPr>
                        <a:t>** Ανάλυση </a:t>
                      </a:r>
                      <a:r>
                        <a:rPr lang="el-GR" sz="1600" b="1" dirty="0">
                          <a:effectLst/>
                          <a:latin typeface="Cambria"/>
                          <a:ea typeface="ＭＳ 明朝"/>
                          <a:cs typeface="Times New Roman"/>
                        </a:rPr>
                        <a:t>και σχεδιασμός βιοϊατρικών </a:t>
                      </a:r>
                      <a:r>
                        <a:rPr lang="el-GR" sz="1600" b="1" dirty="0" smtClean="0">
                          <a:effectLst/>
                          <a:latin typeface="Cambria"/>
                          <a:ea typeface="ＭＳ 明朝"/>
                          <a:cs typeface="Times New Roman"/>
                        </a:rPr>
                        <a:t>συστημάτων</a:t>
                      </a:r>
                      <a:endParaRPr lang="en-US" sz="1600" dirty="0">
                        <a:effectLst/>
                        <a:latin typeface="Cambria"/>
                        <a:ea typeface="ＭＳ 明朝"/>
                        <a:cs typeface="Times New Roman"/>
                      </a:endParaRPr>
                    </a:p>
                  </a:txBody>
                  <a:tcPr marL="68580" marR="68580" marT="0" marB="0">
                    <a:solidFill>
                      <a:schemeClr val="bg2">
                        <a:lumMod val="75000"/>
                      </a:schemeClr>
                    </a:solidFill>
                  </a:tcPr>
                </a:tc>
                <a:tc>
                  <a:txBody>
                    <a:bodyPr/>
                    <a:lstStyle/>
                    <a:p>
                      <a:pPr>
                        <a:spcAft>
                          <a:spcPts val="0"/>
                        </a:spcAft>
                      </a:pPr>
                      <a:r>
                        <a:rPr lang="el-GR" sz="1600" b="1" dirty="0" smtClean="0">
                          <a:effectLst/>
                          <a:latin typeface="Cambria"/>
                          <a:ea typeface="ＭＳ 明朝"/>
                          <a:cs typeface="Times New Roman"/>
                        </a:rPr>
                        <a:t>Εμβιομηχανική</a:t>
                      </a:r>
                      <a:endParaRPr lang="en-US" sz="1600" dirty="0" smtClean="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rgbClr val="F3F2DC"/>
                    </a:solidFill>
                  </a:tcPr>
                </a:tc>
              </a:tr>
              <a:tr h="370840">
                <a:tc>
                  <a:txBody>
                    <a:bodyPr/>
                    <a:lstStyle/>
                    <a:p>
                      <a:pPr>
                        <a:spcAft>
                          <a:spcPts val="0"/>
                        </a:spcAft>
                      </a:pPr>
                      <a:r>
                        <a:rPr lang="el-GR" sz="1600" i="0" dirty="0" smtClean="0">
                          <a:effectLst/>
                          <a:latin typeface="Cambria"/>
                          <a:ea typeface="ＭＳ 明朝"/>
                          <a:cs typeface="Cambria"/>
                        </a:rPr>
                        <a:t>ΒΙΟΛΟΓΙΑ</a:t>
                      </a:r>
                    </a:p>
                    <a:p>
                      <a:pPr>
                        <a:spcAft>
                          <a:spcPts val="0"/>
                        </a:spcAft>
                      </a:pPr>
                      <a:r>
                        <a:rPr lang="el-GR" sz="1600" i="0" dirty="0" smtClean="0">
                          <a:effectLst/>
                          <a:latin typeface="Cambria"/>
                          <a:ea typeface="ＭＳ 明朝"/>
                          <a:cs typeface="Cambria"/>
                        </a:rPr>
                        <a:t>ΒΙΟΠΛΗΡΟΦΟΡΙΚΗ</a:t>
                      </a:r>
                    </a:p>
                    <a:p>
                      <a:pPr>
                        <a:spcAft>
                          <a:spcPts val="0"/>
                        </a:spcAft>
                      </a:pPr>
                      <a:r>
                        <a:rPr lang="el-GR" sz="1600" i="0" dirty="0" smtClean="0">
                          <a:effectLst/>
                          <a:latin typeface="Cambria"/>
                          <a:ea typeface="ＭＳ 明朝"/>
                          <a:cs typeface="Cambria"/>
                        </a:rPr>
                        <a:t>ΣΥΣΤΗΜΙΚΗ</a:t>
                      </a:r>
                      <a:r>
                        <a:rPr lang="el-GR" sz="1600" i="0" baseline="0" dirty="0" smtClean="0">
                          <a:effectLst/>
                          <a:latin typeface="Cambria"/>
                          <a:ea typeface="ＭＳ 明朝"/>
                          <a:cs typeface="Cambria"/>
                        </a:rPr>
                        <a:t> ΒΙΟΛΟΓΙΑ</a:t>
                      </a:r>
                      <a:endParaRPr lang="el-GR" sz="1600" i="0" dirty="0" smtClean="0">
                        <a:effectLst/>
                        <a:latin typeface="Cambria"/>
                        <a:ea typeface="ＭＳ 明朝"/>
                        <a:cs typeface="Cambria"/>
                      </a:endParaRPr>
                    </a:p>
                    <a:p>
                      <a:pPr>
                        <a:spcAft>
                          <a:spcPts val="0"/>
                        </a:spcAft>
                      </a:pPr>
                      <a:endParaRPr lang="el-GR" sz="1600" i="0" dirty="0" smtClean="0">
                        <a:effectLst/>
                        <a:latin typeface="Cambria"/>
                        <a:ea typeface="ＭＳ 明朝"/>
                        <a:cs typeface="Cambria"/>
                      </a:endParaRPr>
                    </a:p>
                    <a:p>
                      <a:pPr>
                        <a:spcAft>
                          <a:spcPts val="0"/>
                        </a:spcAft>
                      </a:pPr>
                      <a:r>
                        <a:rPr lang="el-GR" sz="1600" i="0" dirty="0" smtClean="0">
                          <a:effectLst/>
                          <a:latin typeface="Cambria"/>
                          <a:ea typeface="ＭＳ 明朝"/>
                          <a:cs typeface="Cambria"/>
                        </a:rPr>
                        <a:t>&amp; ΓΕΝΙΚΕΣ</a:t>
                      </a:r>
                      <a:r>
                        <a:rPr lang="el-GR" sz="1600" i="0" baseline="0" dirty="0" smtClean="0">
                          <a:effectLst/>
                          <a:latin typeface="Cambria"/>
                          <a:ea typeface="ＭＳ 明朝"/>
                          <a:cs typeface="Cambria"/>
                        </a:rPr>
                        <a:t> </a:t>
                      </a:r>
                      <a:r>
                        <a:rPr lang="el-GR" sz="1600" i="0" dirty="0" smtClean="0">
                          <a:solidFill>
                            <a:srgbClr val="292934"/>
                          </a:solidFill>
                          <a:effectLst/>
                          <a:latin typeface="Cambria"/>
                          <a:ea typeface="ＭＳ 明朝"/>
                          <a:cs typeface="Cambria"/>
                        </a:rPr>
                        <a:t>ΕΦΑΡΜΟΓΕΣ</a:t>
                      </a:r>
                    </a:p>
                    <a:p>
                      <a:pPr marL="285750" indent="-285750">
                        <a:spcAft>
                          <a:spcPts val="0"/>
                        </a:spcAft>
                        <a:buFontTx/>
                        <a:buChar char="-"/>
                      </a:pPr>
                      <a:r>
                        <a:rPr lang="el-GR" sz="1600" i="0" dirty="0" smtClean="0">
                          <a:solidFill>
                            <a:srgbClr val="292934"/>
                          </a:solidFill>
                          <a:latin typeface="Cambria"/>
                          <a:cs typeface="Cambria"/>
                        </a:rPr>
                        <a:t>Βιοιατρικές Συσκευές</a:t>
                      </a:r>
                    </a:p>
                    <a:p>
                      <a:pPr marL="285750" indent="-285750">
                        <a:spcAft>
                          <a:spcPts val="0"/>
                        </a:spcAft>
                        <a:buFontTx/>
                        <a:buChar char="-"/>
                      </a:pPr>
                      <a:r>
                        <a:rPr lang="el-GR" sz="1600" i="0" dirty="0" smtClean="0">
                          <a:solidFill>
                            <a:srgbClr val="292934"/>
                          </a:solidFill>
                          <a:effectLst/>
                          <a:latin typeface="Cambria"/>
                          <a:ea typeface="ＭＳ 明朝"/>
                          <a:cs typeface="Cambria"/>
                        </a:rPr>
                        <a:t>Ιστομηχανική &amp; Βιουλικά</a:t>
                      </a:r>
                    </a:p>
                    <a:p>
                      <a:pPr marL="285750" indent="-285750">
                        <a:spcAft>
                          <a:spcPts val="0"/>
                        </a:spcAft>
                        <a:buFontTx/>
                        <a:buChar char="-"/>
                      </a:pPr>
                      <a:endParaRPr lang="el-GR" sz="1600" i="0" dirty="0" smtClean="0">
                        <a:solidFill>
                          <a:srgbClr val="292934"/>
                        </a:solidFill>
                        <a:effectLst/>
                        <a:latin typeface="Cambria"/>
                        <a:ea typeface="ＭＳ 明朝"/>
                        <a:cs typeface="Cambria"/>
                      </a:endParaRPr>
                    </a:p>
                    <a:p>
                      <a:pPr marL="285750" indent="-285750">
                        <a:spcAft>
                          <a:spcPts val="0"/>
                        </a:spcAft>
                        <a:buFontTx/>
                        <a:buChar char="-"/>
                      </a:pPr>
                      <a:endParaRPr lang="el-GR" sz="1600" i="0" dirty="0" smtClean="0">
                        <a:effectLst/>
                        <a:latin typeface="Cambria"/>
                        <a:ea typeface="ＭＳ 明朝"/>
                        <a:cs typeface="Cambria"/>
                      </a:endParaRPr>
                    </a:p>
                    <a:p>
                      <a:pPr>
                        <a:spcAft>
                          <a:spcPts val="0"/>
                        </a:spcAft>
                      </a:pPr>
                      <a:endParaRPr lang="en-US" sz="1600" i="0" dirty="0">
                        <a:effectLst/>
                        <a:latin typeface="Cambria"/>
                        <a:ea typeface="ＭＳ 明朝"/>
                        <a:cs typeface="Cambria"/>
                      </a:endParaRPr>
                    </a:p>
                  </a:txBody>
                  <a:tcPr marL="68580" marR="68580" marT="0" marB="0"/>
                </a:tc>
                <a:tc>
                  <a:txBody>
                    <a:bodyPr/>
                    <a:lstStyle/>
                    <a:p>
                      <a:pPr>
                        <a:spcAft>
                          <a:spcPts val="0"/>
                        </a:spcAft>
                      </a:pPr>
                      <a:r>
                        <a:rPr lang="el-GR" sz="1600" i="0" dirty="0" smtClean="0">
                          <a:latin typeface="Cambria"/>
                          <a:cs typeface="Cambria"/>
                        </a:rPr>
                        <a:t>ΔΙΑΔΙΚΑΣΙΑ ΑΝΑΠΤΥΞΗΣ ΙΑΤΡΟΤΕΧΝΟΛΟΓΙΚΟΥ</a:t>
                      </a:r>
                      <a:r>
                        <a:rPr lang="el-GR" sz="1600" i="0" baseline="0" dirty="0" smtClean="0">
                          <a:latin typeface="Cambria"/>
                          <a:cs typeface="Cambria"/>
                        </a:rPr>
                        <a:t> </a:t>
                      </a:r>
                      <a:r>
                        <a:rPr lang="el-GR" sz="1600" i="0" dirty="0" smtClean="0">
                          <a:latin typeface="Cambria"/>
                          <a:cs typeface="Cambria"/>
                        </a:rPr>
                        <a:t>ΠΡΟΪΟΝΤΟΣ</a:t>
                      </a:r>
                    </a:p>
                    <a:p>
                      <a:pPr>
                        <a:spcAft>
                          <a:spcPts val="0"/>
                        </a:spcAft>
                      </a:pPr>
                      <a:endParaRPr lang="el-GR" sz="1600" i="0" dirty="0" smtClean="0">
                        <a:latin typeface="Cambria"/>
                        <a:cs typeface="Cambria"/>
                      </a:endParaRPr>
                    </a:p>
                    <a:p>
                      <a:pPr marL="285750" indent="-285750">
                        <a:spcAft>
                          <a:spcPts val="0"/>
                        </a:spcAft>
                        <a:buFontTx/>
                        <a:buChar char="-"/>
                      </a:pPr>
                      <a:r>
                        <a:rPr lang="en-US" sz="1600" i="0" dirty="0" smtClean="0">
                          <a:effectLst/>
                          <a:latin typeface="Cambria"/>
                          <a:ea typeface="ＭＳ 明朝"/>
                          <a:cs typeface="Cambria"/>
                        </a:rPr>
                        <a:t>Concept</a:t>
                      </a:r>
                      <a:r>
                        <a:rPr lang="en-US" sz="1600" i="0" baseline="0" dirty="0" smtClean="0">
                          <a:effectLst/>
                          <a:latin typeface="Cambria"/>
                          <a:ea typeface="ＭＳ 明朝"/>
                          <a:cs typeface="Cambria"/>
                        </a:rPr>
                        <a:t> to Product</a:t>
                      </a:r>
                    </a:p>
                    <a:p>
                      <a:pPr marL="285750" indent="-285750">
                        <a:spcAft>
                          <a:spcPts val="0"/>
                        </a:spcAft>
                        <a:buFontTx/>
                        <a:buChar char="-"/>
                      </a:pPr>
                      <a:r>
                        <a:rPr lang="en-US" sz="1600" i="0" baseline="0" dirty="0" smtClean="0">
                          <a:effectLst/>
                          <a:latin typeface="Cambria"/>
                          <a:ea typeface="ＭＳ 明朝"/>
                          <a:cs typeface="Cambria"/>
                        </a:rPr>
                        <a:t>Regulation</a:t>
                      </a:r>
                      <a:endParaRPr lang="el-GR" sz="1600" i="0" baseline="0" dirty="0" smtClean="0">
                        <a:effectLst/>
                        <a:latin typeface="Cambria"/>
                        <a:ea typeface="ＭＳ 明朝"/>
                        <a:cs typeface="Cambria"/>
                      </a:endParaRPr>
                    </a:p>
                    <a:p>
                      <a:pPr marL="285750" indent="-285750">
                        <a:spcAft>
                          <a:spcPts val="0"/>
                        </a:spcAft>
                        <a:buFontTx/>
                        <a:buChar char="-"/>
                      </a:pPr>
                      <a:r>
                        <a:rPr lang="el-GR" sz="1600" i="0" baseline="0" dirty="0" smtClean="0">
                          <a:effectLst/>
                          <a:latin typeface="Cambria"/>
                          <a:ea typeface="ＭＳ 明朝"/>
                          <a:cs typeface="Cambria"/>
                        </a:rPr>
                        <a:t>Τεχνικές Μετρήσεων </a:t>
                      </a:r>
                    </a:p>
                    <a:p>
                      <a:pPr marL="285750" indent="-285750">
                        <a:spcAft>
                          <a:spcPts val="0"/>
                        </a:spcAft>
                        <a:buFontTx/>
                        <a:buChar char="-"/>
                      </a:pPr>
                      <a:r>
                        <a:rPr lang="en-US" sz="1600" i="0" baseline="0" dirty="0" err="1" smtClean="0">
                          <a:effectLst/>
                          <a:latin typeface="Cambria"/>
                          <a:ea typeface="ＭＳ 明朝"/>
                          <a:cs typeface="Cambria"/>
                        </a:rPr>
                        <a:t>PoC</a:t>
                      </a:r>
                      <a:endParaRPr lang="el-GR" sz="1600" i="0" baseline="0" dirty="0" smtClean="0">
                        <a:effectLst/>
                        <a:latin typeface="Cambria"/>
                        <a:ea typeface="ＭＳ 明朝"/>
                        <a:cs typeface="Cambria"/>
                      </a:endParaRPr>
                    </a:p>
                    <a:p>
                      <a:pPr marL="285750" indent="-285750">
                        <a:spcAft>
                          <a:spcPts val="0"/>
                        </a:spcAft>
                        <a:buFontTx/>
                        <a:buChar char="-"/>
                      </a:pPr>
                      <a:r>
                        <a:rPr lang="el-GR" sz="1600" i="0" baseline="0" dirty="0" smtClean="0">
                          <a:effectLst/>
                          <a:latin typeface="Cambria"/>
                          <a:ea typeface="ＭＳ 明朝"/>
                          <a:cs typeface="Cambria"/>
                        </a:rPr>
                        <a:t>Αρχές σχεδιασμού </a:t>
                      </a:r>
                    </a:p>
                  </a:txBody>
                  <a:tcPr marL="68580" marR="68580" marT="0" marB="0"/>
                </a:tc>
                <a:tc>
                  <a:txBody>
                    <a:bodyPr/>
                    <a:lstStyle/>
                    <a:p>
                      <a:pPr marL="285750" indent="-285750">
                        <a:spcAft>
                          <a:spcPts val="0"/>
                        </a:spcAft>
                        <a:buFontTx/>
                        <a:buChar char="-"/>
                      </a:pPr>
                      <a:r>
                        <a:rPr lang="el-GR" sz="1600" i="0" dirty="0" smtClean="0">
                          <a:effectLst/>
                          <a:latin typeface="Cambria"/>
                          <a:ea typeface="ＭＳ 明朝"/>
                          <a:cs typeface="Cambria"/>
                        </a:rPr>
                        <a:t>Μηχανική Μαλακών</a:t>
                      </a:r>
                      <a:r>
                        <a:rPr lang="el-GR" sz="1600" i="0" baseline="0" dirty="0" smtClean="0">
                          <a:effectLst/>
                          <a:latin typeface="Cambria"/>
                          <a:ea typeface="ＭＳ 明朝"/>
                          <a:cs typeface="Cambria"/>
                        </a:rPr>
                        <a:t> και Σκληρών Ιστών</a:t>
                      </a:r>
                    </a:p>
                    <a:p>
                      <a:pPr marL="285750" indent="-285750">
                        <a:spcAft>
                          <a:spcPts val="0"/>
                        </a:spcAft>
                        <a:buFontTx/>
                        <a:buChar char="-"/>
                      </a:pPr>
                      <a:r>
                        <a:rPr lang="el-GR" sz="1600" i="0" baseline="0" dirty="0" smtClean="0">
                          <a:effectLst/>
                          <a:latin typeface="Cambria"/>
                          <a:ea typeface="ＭＳ 明朝"/>
                          <a:cs typeface="Cambria"/>
                        </a:rPr>
                        <a:t>Ιστομηχανική </a:t>
                      </a:r>
                    </a:p>
                    <a:p>
                      <a:pPr marL="285750" indent="-285750">
                        <a:spcAft>
                          <a:spcPts val="0"/>
                        </a:spcAft>
                        <a:buFontTx/>
                        <a:buChar char="-"/>
                      </a:pPr>
                      <a:r>
                        <a:rPr lang="el-GR" sz="1600" i="0" baseline="0" dirty="0" smtClean="0">
                          <a:effectLst/>
                          <a:latin typeface="Cambria"/>
                          <a:ea typeface="ＭＳ 明朝"/>
                          <a:cs typeface="Cambria"/>
                        </a:rPr>
                        <a:t>Βιοϋλικά </a:t>
                      </a:r>
                      <a:endParaRPr lang="el-GR" sz="1600" i="0" dirty="0" smtClean="0">
                        <a:effectLst/>
                        <a:latin typeface="Cambria"/>
                        <a:ea typeface="ＭＳ 明朝"/>
                        <a:cs typeface="Cambria"/>
                      </a:endParaRPr>
                    </a:p>
                    <a:p>
                      <a:pPr>
                        <a:spcAft>
                          <a:spcPts val="0"/>
                        </a:spcAft>
                      </a:pPr>
                      <a:r>
                        <a:rPr lang="el-GR" sz="1600" i="0" dirty="0">
                          <a:effectLst/>
                          <a:latin typeface="Cambria"/>
                          <a:ea typeface="ＭＳ 明朝"/>
                          <a:cs typeface="Cambria"/>
                        </a:rPr>
                        <a:t> </a:t>
                      </a:r>
                      <a:endParaRPr lang="en-US" sz="1600" i="0" dirty="0">
                        <a:effectLst/>
                        <a:latin typeface="Cambria"/>
                        <a:ea typeface="ＭＳ 明朝"/>
                        <a:cs typeface="Cambria"/>
                      </a:endParaRPr>
                    </a:p>
                  </a:txBody>
                  <a:tcPr marL="68580" marR="68580" marT="0" marB="0"/>
                </a:tc>
              </a:tr>
            </a:tbl>
          </a:graphicData>
        </a:graphic>
      </p:graphicFrame>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28</a:t>
            </a:fld>
            <a:endParaRPr lang="en-US" dirty="0"/>
          </a:p>
        </p:txBody>
      </p:sp>
      <p:grpSp>
        <p:nvGrpSpPr>
          <p:cNvPr id="8" name="Group 7"/>
          <p:cNvGrpSpPr/>
          <p:nvPr/>
        </p:nvGrpSpPr>
        <p:grpSpPr>
          <a:xfrm>
            <a:off x="657598" y="950322"/>
            <a:ext cx="2164325" cy="1598937"/>
            <a:chOff x="657598" y="561892"/>
            <a:chExt cx="2164325" cy="1598937"/>
          </a:xfrm>
        </p:grpSpPr>
        <p:sp>
          <p:nvSpPr>
            <p:cNvPr id="4" name="Down Arrow 3"/>
            <p:cNvSpPr/>
            <p:nvPr/>
          </p:nvSpPr>
          <p:spPr>
            <a:xfrm>
              <a:off x="1102595" y="1724790"/>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57598" y="561892"/>
              <a:ext cx="2164325" cy="1200329"/>
            </a:xfrm>
            <a:prstGeom prst="rect">
              <a:avLst/>
            </a:prstGeom>
            <a:noFill/>
          </p:spPr>
          <p:txBody>
            <a:bodyPr wrap="none" rtlCol="0">
              <a:spAutoFit/>
            </a:bodyPr>
            <a:lstStyle/>
            <a:p>
              <a:pPr algn="ctr"/>
              <a:r>
                <a:rPr lang="el-GR" b="1" dirty="0" smtClean="0"/>
                <a:t>Αποκτάτε βασικές </a:t>
              </a:r>
            </a:p>
            <a:p>
              <a:pPr algn="ctr"/>
              <a:r>
                <a:rPr lang="el-GR" b="1" dirty="0" smtClean="0"/>
                <a:t>Γνώσεις</a:t>
              </a:r>
            </a:p>
            <a:p>
              <a:pPr algn="ctr"/>
              <a:r>
                <a:rPr lang="el-GR" b="1" dirty="0" smtClean="0"/>
                <a:t>Βιοιατρικής</a:t>
              </a:r>
            </a:p>
            <a:p>
              <a:pPr algn="ctr"/>
              <a:endParaRPr lang="en-US" b="1" dirty="0"/>
            </a:p>
          </p:txBody>
        </p:sp>
      </p:grpSp>
      <p:grpSp>
        <p:nvGrpSpPr>
          <p:cNvPr id="12" name="Group 11"/>
          <p:cNvGrpSpPr/>
          <p:nvPr/>
        </p:nvGrpSpPr>
        <p:grpSpPr>
          <a:xfrm>
            <a:off x="2821923" y="950322"/>
            <a:ext cx="3756031" cy="1598937"/>
            <a:chOff x="2821923" y="903282"/>
            <a:chExt cx="3756031" cy="1598937"/>
          </a:xfrm>
        </p:grpSpPr>
        <p:sp>
          <p:nvSpPr>
            <p:cNvPr id="10" name="TextBox 9"/>
            <p:cNvSpPr txBox="1"/>
            <p:nvPr/>
          </p:nvSpPr>
          <p:spPr>
            <a:xfrm>
              <a:off x="2821923" y="903282"/>
              <a:ext cx="3756031" cy="923330"/>
            </a:xfrm>
            <a:prstGeom prst="rect">
              <a:avLst/>
            </a:prstGeom>
            <a:noFill/>
          </p:spPr>
          <p:txBody>
            <a:bodyPr wrap="none" rtlCol="0">
              <a:spAutoFit/>
            </a:bodyPr>
            <a:lstStyle/>
            <a:p>
              <a:pPr algn="ctr"/>
              <a:r>
                <a:rPr lang="el-GR" b="1" dirty="0" smtClean="0"/>
                <a:t>Σχεδιαζετε Βιοιατρικές συσκευές</a:t>
              </a:r>
            </a:p>
            <a:p>
              <a:pPr algn="ctr"/>
              <a:r>
                <a:rPr lang="el-GR" b="1" dirty="0" smtClean="0"/>
                <a:t>(</a:t>
              </a:r>
              <a:r>
                <a:rPr lang="en-US" b="1" dirty="0" smtClean="0"/>
                <a:t>concept, market analysis</a:t>
              </a:r>
              <a:r>
                <a:rPr lang="el-GR" b="1" dirty="0" smtClean="0"/>
                <a:t>, </a:t>
              </a:r>
              <a:endParaRPr lang="en-US" b="1" dirty="0"/>
            </a:p>
            <a:p>
              <a:pPr algn="ctr"/>
              <a:r>
                <a:rPr lang="en-US" b="1" dirty="0" smtClean="0"/>
                <a:t>business plan,</a:t>
              </a:r>
              <a:r>
                <a:rPr lang="el-GR" b="1" dirty="0" smtClean="0"/>
                <a:t> </a:t>
              </a:r>
              <a:r>
                <a:rPr lang="en-US" b="1" dirty="0" smtClean="0"/>
                <a:t>design)</a:t>
              </a:r>
              <a:endParaRPr lang="el-GR" b="1" dirty="0" smtClean="0"/>
            </a:p>
          </p:txBody>
        </p:sp>
        <p:sp>
          <p:nvSpPr>
            <p:cNvPr id="11" name="Down Arrow 10"/>
            <p:cNvSpPr/>
            <p:nvPr/>
          </p:nvSpPr>
          <p:spPr>
            <a:xfrm>
              <a:off x="4092653" y="2066180"/>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815260" y="950322"/>
            <a:ext cx="1997399" cy="1359369"/>
            <a:chOff x="3652748" y="588852"/>
            <a:chExt cx="1997399" cy="1359369"/>
          </a:xfrm>
        </p:grpSpPr>
        <p:sp>
          <p:nvSpPr>
            <p:cNvPr id="14" name="TextBox 13"/>
            <p:cNvSpPr txBox="1"/>
            <p:nvPr/>
          </p:nvSpPr>
          <p:spPr>
            <a:xfrm>
              <a:off x="3652748" y="588852"/>
              <a:ext cx="1997399" cy="923330"/>
            </a:xfrm>
            <a:prstGeom prst="rect">
              <a:avLst/>
            </a:prstGeom>
            <a:noFill/>
          </p:spPr>
          <p:txBody>
            <a:bodyPr wrap="none" rtlCol="0">
              <a:spAutoFit/>
            </a:bodyPr>
            <a:lstStyle/>
            <a:p>
              <a:pPr algn="ctr"/>
              <a:r>
                <a:rPr lang="el-GR" b="1" dirty="0" smtClean="0"/>
                <a:t>Εφαρμογές σε </a:t>
              </a:r>
              <a:endParaRPr lang="en-US" b="1" dirty="0" smtClean="0"/>
            </a:p>
            <a:p>
              <a:pPr algn="ctr"/>
              <a:r>
                <a:rPr lang="en-US" b="1" dirty="0" smtClean="0"/>
                <a:t>Biomechanics</a:t>
              </a:r>
            </a:p>
            <a:p>
              <a:pPr algn="ctr"/>
              <a:r>
                <a:rPr lang="el-GR" b="1" dirty="0" smtClean="0"/>
                <a:t>(κατασκευαστές)</a:t>
              </a:r>
              <a:endParaRPr lang="en-US" b="1" dirty="0"/>
            </a:p>
          </p:txBody>
        </p:sp>
        <p:sp>
          <p:nvSpPr>
            <p:cNvPr id="15" name="Down Arrow 14"/>
            <p:cNvSpPr/>
            <p:nvPr/>
          </p:nvSpPr>
          <p:spPr>
            <a:xfrm>
              <a:off x="4092653" y="1512182"/>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6114582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Το μάθημα Βιοϊατρικής Μηχανικής σε μία εικόνα</a:t>
            </a:r>
            <a:endParaRPr lang="en-US" dirty="0"/>
          </a:p>
        </p:txBody>
      </p:sp>
      <p:graphicFrame>
        <p:nvGraphicFramePr>
          <p:cNvPr id="4" name="Diagram 3"/>
          <p:cNvGraphicFramePr/>
          <p:nvPr>
            <p:extLst>
              <p:ext uri="{D42A27DB-BD31-4B8C-83A1-F6EECF244321}">
                <p14:modId xmlns:p14="http://schemas.microsoft.com/office/powerpoint/2010/main" val="763834883"/>
              </p:ext>
            </p:extLst>
          </p:nvPr>
        </p:nvGraphicFramePr>
        <p:xfrm>
          <a:off x="548229" y="639547"/>
          <a:ext cx="7656929" cy="5710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own Arrow 4"/>
          <p:cNvSpPr/>
          <p:nvPr/>
        </p:nvSpPr>
        <p:spPr>
          <a:xfrm>
            <a:off x="4157401" y="4175328"/>
            <a:ext cx="465994" cy="57559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rot="20700000">
            <a:off x="5518834" y="2146027"/>
            <a:ext cx="1301446" cy="369332"/>
          </a:xfrm>
          <a:prstGeom prst="rect">
            <a:avLst/>
          </a:prstGeom>
          <a:noFill/>
        </p:spPr>
        <p:txBody>
          <a:bodyPr wrap="none" rtlCol="0">
            <a:spAutoFit/>
          </a:bodyPr>
          <a:lstStyle/>
          <a:p>
            <a:r>
              <a:rPr lang="el-GR" dirty="0" smtClean="0"/>
              <a:t>8</a:t>
            </a:r>
            <a:r>
              <a:rPr lang="el-GR" baseline="30000" dirty="0" smtClean="0"/>
              <a:t>ο</a:t>
            </a:r>
            <a:r>
              <a:rPr lang="el-GR" dirty="0" smtClean="0"/>
              <a:t> εξάμηνο</a:t>
            </a:r>
            <a:endParaRPr lang="en-US" dirty="0"/>
          </a:p>
        </p:txBody>
      </p:sp>
      <p:sp>
        <p:nvSpPr>
          <p:cNvPr id="6" name="Rectangle 5"/>
          <p:cNvSpPr/>
          <p:nvPr/>
        </p:nvSpPr>
        <p:spPr>
          <a:xfrm rot="19237715">
            <a:off x="125821" y="3277761"/>
            <a:ext cx="1023350" cy="646331"/>
          </a:xfrm>
          <a:prstGeom prst="rect">
            <a:avLst/>
          </a:prstGeom>
        </p:spPr>
        <p:txBody>
          <a:bodyPr wrap="none">
            <a:spAutoFit/>
          </a:bodyPr>
          <a:lstStyle/>
          <a:p>
            <a:r>
              <a:rPr lang="el-GR" dirty="0" smtClean="0"/>
              <a:t>8</a:t>
            </a:r>
            <a:r>
              <a:rPr lang="el-GR" baseline="30000" dirty="0" smtClean="0"/>
              <a:t>ο </a:t>
            </a:r>
            <a:r>
              <a:rPr lang="el-GR" dirty="0" smtClean="0"/>
              <a:t>&amp; 9</a:t>
            </a:r>
            <a:r>
              <a:rPr lang="el-GR" baseline="30000" dirty="0" smtClean="0"/>
              <a:t>ο</a:t>
            </a:r>
            <a:r>
              <a:rPr lang="el-GR" dirty="0" smtClean="0"/>
              <a:t> </a:t>
            </a:r>
          </a:p>
          <a:p>
            <a:r>
              <a:rPr lang="el-GR" dirty="0" smtClean="0"/>
              <a:t>εξάμηνο</a:t>
            </a:r>
            <a:endParaRPr lang="en-US" dirty="0"/>
          </a:p>
        </p:txBody>
      </p:sp>
      <p:sp>
        <p:nvSpPr>
          <p:cNvPr id="7" name="Rectangle 6"/>
          <p:cNvSpPr/>
          <p:nvPr/>
        </p:nvSpPr>
        <p:spPr>
          <a:xfrm rot="19461964">
            <a:off x="672935" y="2311751"/>
            <a:ext cx="770651" cy="369332"/>
          </a:xfrm>
          <a:prstGeom prst="rect">
            <a:avLst/>
          </a:prstGeom>
        </p:spPr>
        <p:txBody>
          <a:bodyPr wrap="none">
            <a:spAutoFit/>
          </a:bodyPr>
          <a:lstStyle/>
          <a:p>
            <a:r>
              <a:rPr lang="el-GR" dirty="0" smtClean="0"/>
              <a:t>Τώρα</a:t>
            </a:r>
            <a:endParaRPr lang="en-US" dirty="0"/>
          </a:p>
        </p:txBody>
      </p:sp>
      <p:sp>
        <p:nvSpPr>
          <p:cNvPr id="8" name="Rectangle 7"/>
          <p:cNvSpPr/>
          <p:nvPr/>
        </p:nvSpPr>
        <p:spPr>
          <a:xfrm rot="19800000">
            <a:off x="3346041" y="1157648"/>
            <a:ext cx="770651" cy="369332"/>
          </a:xfrm>
          <a:prstGeom prst="rect">
            <a:avLst/>
          </a:prstGeom>
        </p:spPr>
        <p:txBody>
          <a:bodyPr wrap="none">
            <a:spAutoFit/>
          </a:bodyPr>
          <a:lstStyle/>
          <a:p>
            <a:r>
              <a:rPr lang="el-GR" dirty="0" smtClean="0"/>
              <a:t>Τώρα</a:t>
            </a:r>
            <a:endParaRPr lang="en-US" dirty="0"/>
          </a:p>
        </p:txBody>
      </p:sp>
      <p:sp>
        <p:nvSpPr>
          <p:cNvPr id="10" name="Slide Number Placeholder 9"/>
          <p:cNvSpPr>
            <a:spLocks noGrp="1"/>
          </p:cNvSpPr>
          <p:nvPr>
            <p:ph type="sldNum" sz="quarter" idx="12"/>
          </p:nvPr>
        </p:nvSpPr>
        <p:spPr/>
        <p:txBody>
          <a:bodyPr/>
          <a:lstStyle/>
          <a:p>
            <a:r>
              <a:rPr lang="el-GR" smtClean="0"/>
              <a:t>Σελ. </a:t>
            </a:r>
            <a:fld id="{0CFEC368-1D7A-4F81-ABF6-AE0E36BAF64C}" type="slidenum">
              <a:rPr lang="en-US" smtClean="0"/>
              <a:pPr/>
              <a:t>29</a:t>
            </a:fld>
            <a:endParaRPr lang="en-US" dirty="0"/>
          </a:p>
        </p:txBody>
      </p:sp>
    </p:spTree>
    <p:extLst>
      <p:ext uri="{BB962C8B-B14F-4D97-AF65-F5344CB8AC3E}">
        <p14:creationId xmlns:p14="http://schemas.microsoft.com/office/powerpoint/2010/main" val="54931469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Μαθήματα Βιοϊατρικής Μηχανικής ΜΜ ΕΜΠ</a:t>
            </a:r>
            <a:endParaRPr lang="en-US" dirty="0"/>
          </a:p>
        </p:txBody>
      </p:sp>
      <p:sp>
        <p:nvSpPr>
          <p:cNvPr id="9" name="Rectangle 8"/>
          <p:cNvSpPr/>
          <p:nvPr/>
        </p:nvSpPr>
        <p:spPr>
          <a:xfrm>
            <a:off x="890798" y="1640413"/>
            <a:ext cx="7619680" cy="461665"/>
          </a:xfrm>
          <a:prstGeom prst="rect">
            <a:avLst/>
          </a:prstGeom>
        </p:spPr>
        <p:txBody>
          <a:bodyPr wrap="square">
            <a:spAutoFit/>
          </a:bodyPr>
          <a:lstStyle/>
          <a:p>
            <a:pPr algn="ctr"/>
            <a:r>
              <a:rPr lang="el-GR" sz="2400" b="1" dirty="0" smtClean="0"/>
              <a:t>ΡΟΗ ΜΑΘΗΜΑΤΩΝ ΒΙΟΪΑΤΡΙΚΗΣ</a:t>
            </a:r>
            <a:endParaRPr lang="en-US" sz="2400" b="1" dirty="0"/>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3</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96630312"/>
              </p:ext>
            </p:extLst>
          </p:nvPr>
        </p:nvGraphicFramePr>
        <p:xfrm>
          <a:off x="431700" y="2599870"/>
          <a:ext cx="8415996" cy="2565400"/>
        </p:xfrm>
        <a:graphic>
          <a:graphicData uri="http://schemas.openxmlformats.org/drawingml/2006/table">
            <a:tbl>
              <a:tblPr firstRow="1" bandRow="1">
                <a:tableStyleId>{912C8C85-51F0-491E-9774-3900AFEF0FD7}</a:tableStyleId>
              </a:tblPr>
              <a:tblGrid>
                <a:gridCol w="2805332"/>
                <a:gridCol w="3250407"/>
                <a:gridCol w="2360257"/>
              </a:tblGrid>
              <a:tr h="370840">
                <a:tc>
                  <a:txBody>
                    <a:bodyPr/>
                    <a:lstStyle/>
                    <a:p>
                      <a:r>
                        <a:rPr lang="el-GR" dirty="0" smtClean="0"/>
                        <a:t>7</a:t>
                      </a:r>
                      <a:r>
                        <a:rPr lang="el-GR" baseline="30000" dirty="0" smtClean="0"/>
                        <a:t>ο</a:t>
                      </a:r>
                      <a:r>
                        <a:rPr lang="el-GR" baseline="0" dirty="0" smtClean="0"/>
                        <a:t> Εξάμηνο</a:t>
                      </a:r>
                      <a:endParaRPr lang="en-US" dirty="0"/>
                    </a:p>
                  </a:txBody>
                  <a:tcPr/>
                </a:tc>
                <a:tc>
                  <a:txBody>
                    <a:bodyPr/>
                    <a:lstStyle/>
                    <a:p>
                      <a:r>
                        <a:rPr lang="el-GR" dirty="0" smtClean="0"/>
                        <a:t>8</a:t>
                      </a:r>
                      <a:r>
                        <a:rPr lang="el-GR" baseline="30000" dirty="0" smtClean="0"/>
                        <a:t>ο</a:t>
                      </a:r>
                      <a:r>
                        <a:rPr lang="el-GR" dirty="0" smtClean="0"/>
                        <a:t> Εξάμηνο</a:t>
                      </a:r>
                      <a:endParaRPr lang="en-US" dirty="0"/>
                    </a:p>
                  </a:txBody>
                  <a:tcPr/>
                </a:tc>
                <a:tc>
                  <a:txBody>
                    <a:bodyPr/>
                    <a:lstStyle/>
                    <a:p>
                      <a:r>
                        <a:rPr lang="el-GR" dirty="0" smtClean="0"/>
                        <a:t>9</a:t>
                      </a:r>
                      <a:r>
                        <a:rPr lang="el-GR" baseline="30000" dirty="0" smtClean="0"/>
                        <a:t>ο</a:t>
                      </a:r>
                      <a:r>
                        <a:rPr lang="el-GR" dirty="0" smtClean="0"/>
                        <a:t> Εξάμηνο</a:t>
                      </a:r>
                      <a:endParaRPr lang="en-US" dirty="0"/>
                    </a:p>
                  </a:txBody>
                  <a:tcPr/>
                </a:tc>
              </a:tr>
              <a:tr h="370840">
                <a:tc>
                  <a:txBody>
                    <a:bodyPr/>
                    <a:lstStyle/>
                    <a:p>
                      <a:pPr>
                        <a:spcAft>
                          <a:spcPts val="0"/>
                        </a:spcAft>
                      </a:pPr>
                      <a:r>
                        <a:rPr lang="el-GR" sz="1600" b="1" dirty="0" smtClean="0">
                          <a:effectLst/>
                          <a:latin typeface="Cambria"/>
                          <a:ea typeface="ＭＳ 明朝"/>
                          <a:cs typeface="Times New Roman"/>
                        </a:rPr>
                        <a:t>** Εισαγωγή </a:t>
                      </a:r>
                      <a:r>
                        <a:rPr lang="el-GR" sz="1600" b="1" dirty="0">
                          <a:effectLst/>
                          <a:latin typeface="Cambria"/>
                          <a:ea typeface="ＭＳ 明朝"/>
                          <a:cs typeface="Times New Roman"/>
                        </a:rPr>
                        <a:t>στην </a:t>
                      </a:r>
                      <a:r>
                        <a:rPr lang="el-GR" sz="1600" b="1" dirty="0" smtClean="0">
                          <a:effectLst/>
                          <a:latin typeface="Cambria"/>
                          <a:ea typeface="ＭＳ 明朝"/>
                          <a:cs typeface="Times New Roman"/>
                        </a:rPr>
                        <a:t>Βιολογική</a:t>
                      </a:r>
                      <a:r>
                        <a:rPr lang="el-GR" sz="1600" dirty="0" smtClean="0">
                          <a:effectLst/>
                          <a:latin typeface="Cambria"/>
                          <a:ea typeface="ＭＳ 明朝"/>
                          <a:cs typeface="Times New Roman"/>
                        </a:rPr>
                        <a:t> </a:t>
                      </a:r>
                      <a:r>
                        <a:rPr lang="el-GR" sz="1600" b="1" dirty="0">
                          <a:effectLst/>
                          <a:latin typeface="Cambria"/>
                          <a:ea typeface="ＭＳ 明朝"/>
                          <a:cs typeface="Times New Roman"/>
                        </a:rPr>
                        <a:t>Μηχανική </a:t>
                      </a:r>
                      <a:r>
                        <a:rPr lang="el-GR" sz="1600" dirty="0">
                          <a:effectLst/>
                          <a:latin typeface="Cambria"/>
                          <a:ea typeface="ＭＳ 明朝"/>
                          <a:cs typeface="Times New Roman"/>
                        </a:rPr>
                        <a:t>(νέο μάθημα)</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Αλεξόπουλος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chemeClr val="bg2">
                        <a:lumMod val="50000"/>
                      </a:schemeClr>
                    </a:solidFill>
                  </a:tcPr>
                </a:tc>
                <a:tc>
                  <a:txBody>
                    <a:bodyPr/>
                    <a:lstStyle/>
                    <a:p>
                      <a:pPr>
                        <a:spcAft>
                          <a:spcPts val="0"/>
                        </a:spcAft>
                      </a:pPr>
                      <a:r>
                        <a:rPr lang="el-GR" sz="1600" b="1" dirty="0" smtClean="0">
                          <a:effectLst/>
                          <a:latin typeface="Cambria"/>
                          <a:ea typeface="ＭＳ 明朝"/>
                          <a:cs typeface="Times New Roman"/>
                        </a:rPr>
                        <a:t>** Ανάλυση </a:t>
                      </a:r>
                      <a:r>
                        <a:rPr lang="el-GR" sz="1600" b="1" dirty="0">
                          <a:effectLst/>
                          <a:latin typeface="Cambria"/>
                          <a:ea typeface="ＭＳ 明朝"/>
                          <a:cs typeface="Times New Roman"/>
                        </a:rPr>
                        <a:t>και σχεδιασμός βιοϊατρικών συστημάτων</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(νέο μάθημα) </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Αλεξόπουλος</a:t>
                      </a:r>
                      <a:endParaRPr lang="en-US" sz="1600" dirty="0">
                        <a:effectLst/>
                        <a:latin typeface="Cambria"/>
                        <a:ea typeface="ＭＳ 明朝"/>
                        <a:cs typeface="Times New Roman"/>
                      </a:endParaRPr>
                    </a:p>
                  </a:txBody>
                  <a:tcPr marL="68580" marR="68580" marT="0" marB="0">
                    <a:solidFill>
                      <a:schemeClr val="bg2">
                        <a:lumMod val="75000"/>
                      </a:schemeClr>
                    </a:solidFill>
                  </a:tcPr>
                </a:tc>
                <a:tc>
                  <a:txBody>
                    <a:bodyPr/>
                    <a:lstStyle/>
                    <a:p>
                      <a:pPr>
                        <a:spcAft>
                          <a:spcPts val="0"/>
                        </a:spcAft>
                      </a:pPr>
                      <a:r>
                        <a:rPr lang="el-GR" sz="1600" b="1" dirty="0" smtClean="0">
                          <a:effectLst/>
                          <a:latin typeface="Cambria"/>
                          <a:ea typeface="ＭＳ 明朝"/>
                          <a:cs typeface="Times New Roman"/>
                        </a:rPr>
                        <a:t>Εμβιομηχανική</a:t>
                      </a:r>
                      <a:endParaRPr lang="en-US" sz="1600" dirty="0" smtClean="0">
                        <a:effectLst/>
                        <a:latin typeface="Cambria"/>
                        <a:ea typeface="ＭＳ 明朝"/>
                        <a:cs typeface="Times New Roman"/>
                      </a:endParaRPr>
                    </a:p>
                    <a:p>
                      <a:pPr>
                        <a:spcAft>
                          <a:spcPts val="0"/>
                        </a:spcAft>
                      </a:pPr>
                      <a:r>
                        <a:rPr lang="el-GR" sz="1600" dirty="0" smtClean="0">
                          <a:effectLst/>
                          <a:latin typeface="Cambria"/>
                          <a:ea typeface="ＭＳ 明朝"/>
                          <a:cs typeface="Times New Roman"/>
                        </a:rPr>
                        <a:t>Κος Αλεξόπουλος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rgbClr val="F3F2DC"/>
                    </a:solidFill>
                  </a:tcPr>
                </a:tc>
              </a:tr>
              <a:tr h="370840">
                <a:tc>
                  <a:txBody>
                    <a:bodyPr/>
                    <a:lstStyle/>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tc>
                <a:tc>
                  <a:txBody>
                    <a:bodyPr/>
                    <a:lstStyle/>
                    <a:p>
                      <a:pPr>
                        <a:spcAft>
                          <a:spcPts val="0"/>
                        </a:spcAft>
                      </a:pPr>
                      <a:r>
                        <a:rPr lang="el-GR" sz="1600" b="1" dirty="0" smtClean="0">
                          <a:effectLst/>
                          <a:latin typeface="Cambria"/>
                          <a:ea typeface="ＭＳ 明朝"/>
                          <a:cs typeface="Times New Roman"/>
                        </a:rPr>
                        <a:t>Απεικονίσεις </a:t>
                      </a:r>
                      <a:r>
                        <a:rPr lang="el-GR" sz="1600" b="1" dirty="0">
                          <a:effectLst/>
                          <a:latin typeface="Cambria"/>
                          <a:ea typeface="ＭＳ 明朝"/>
                          <a:cs typeface="Times New Roman"/>
                        </a:rPr>
                        <a:t>και Θεραπευτικές Ακτινοβολήσεις Βιοϊατρικής </a:t>
                      </a:r>
                      <a:r>
                        <a:rPr lang="el-GR" sz="1600" b="1" dirty="0" smtClean="0">
                          <a:effectLst/>
                          <a:latin typeface="Cambria"/>
                          <a:ea typeface="ＭＳ 明朝"/>
                          <a:cs typeface="Times New Roman"/>
                        </a:rPr>
                        <a:t>Τεχνολογίας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a:t>
                      </a:r>
                      <a:r>
                        <a:rPr lang="el-GR" sz="1600" dirty="0" smtClean="0">
                          <a:effectLst/>
                          <a:latin typeface="Cambria"/>
                          <a:ea typeface="ＭＳ 明朝"/>
                          <a:cs typeface="Times New Roman"/>
                        </a:rPr>
                        <a:t>Αναγνωστάκης</a:t>
                      </a:r>
                      <a:endParaRPr lang="en-US" sz="1600" dirty="0">
                        <a:effectLst/>
                        <a:latin typeface="Cambria"/>
                        <a:ea typeface="ＭＳ 明朝"/>
                        <a:cs typeface="Times New Roman"/>
                      </a:endParaRPr>
                    </a:p>
                  </a:txBody>
                  <a:tcPr marL="68580" marR="68580" marT="0" marB="0"/>
                </a:tc>
                <a:tc>
                  <a:txBody>
                    <a:bodyPr/>
                    <a:lstStyle/>
                    <a:p>
                      <a:pPr>
                        <a:spcAft>
                          <a:spcPts val="0"/>
                        </a:spcAft>
                      </a:pPr>
                      <a:r>
                        <a:rPr lang="el-GR" sz="1600" b="1" dirty="0" smtClean="0">
                          <a:effectLst/>
                          <a:latin typeface="Cambria"/>
                          <a:ea typeface="ＭＳ 明朝"/>
                          <a:cs typeface="Times New Roman"/>
                        </a:rPr>
                        <a:t>Βιορευστομηχανική</a:t>
                      </a:r>
                      <a:r>
                        <a:rPr lang="el-GR" sz="1600" dirty="0" smtClean="0">
                          <a:effectLst/>
                          <a:latin typeface="Cambria"/>
                          <a:ea typeface="ＭＳ 明朝"/>
                          <a:cs typeface="Times New Roman"/>
                        </a:rPr>
                        <a:t> </a:t>
                      </a:r>
                      <a:endParaRPr lang="en-US" sz="1600" dirty="0" smtClean="0">
                        <a:effectLst/>
                        <a:latin typeface="Cambria"/>
                        <a:ea typeface="ＭＳ 明朝"/>
                        <a:cs typeface="Times New Roman"/>
                      </a:endParaRPr>
                    </a:p>
                    <a:p>
                      <a:pPr>
                        <a:spcAft>
                          <a:spcPts val="0"/>
                        </a:spcAft>
                      </a:pPr>
                      <a:r>
                        <a:rPr lang="el-GR" sz="1600" dirty="0" smtClean="0">
                          <a:effectLst/>
                          <a:latin typeface="Cambria"/>
                          <a:ea typeface="ＭＳ 明朝"/>
                          <a:cs typeface="Times New Roman"/>
                        </a:rPr>
                        <a:t>Κος Τσαγγάρης</a:t>
                      </a:r>
                      <a:endParaRPr lang="en-US" sz="1600" dirty="0" smtClean="0">
                        <a:effectLst/>
                        <a:latin typeface="Cambria"/>
                        <a:ea typeface="ＭＳ 明朝"/>
                        <a:cs typeface="Times New Roman"/>
                      </a:endParaRPr>
                    </a:p>
                    <a:p>
                      <a:pPr>
                        <a:spcAft>
                          <a:spcPts val="0"/>
                        </a:spcAft>
                      </a:pP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tc>
              </a:tr>
            </a:tbl>
          </a:graphicData>
        </a:graphic>
      </p:graphicFrame>
      <p:sp>
        <p:nvSpPr>
          <p:cNvPr id="10" name="Rectangle 9"/>
          <p:cNvSpPr/>
          <p:nvPr/>
        </p:nvSpPr>
        <p:spPr>
          <a:xfrm>
            <a:off x="1277959" y="6036694"/>
            <a:ext cx="7619680" cy="369332"/>
          </a:xfrm>
          <a:prstGeom prst="rect">
            <a:avLst/>
          </a:prstGeom>
        </p:spPr>
        <p:txBody>
          <a:bodyPr wrap="square">
            <a:spAutoFit/>
          </a:bodyPr>
          <a:lstStyle/>
          <a:p>
            <a:pPr algn="r"/>
            <a:r>
              <a:rPr lang="el-GR" dirty="0" smtClean="0"/>
              <a:t>** Νέα Μαθήματα από 2016</a:t>
            </a:r>
            <a:endParaRPr lang="en-US" dirty="0"/>
          </a:p>
        </p:txBody>
      </p:sp>
      <p:sp>
        <p:nvSpPr>
          <p:cNvPr id="4" name="TextBox 3"/>
          <p:cNvSpPr txBox="1"/>
          <p:nvPr/>
        </p:nvSpPr>
        <p:spPr>
          <a:xfrm rot="20931328">
            <a:off x="6691754" y="5159663"/>
            <a:ext cx="209179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l-GR" dirty="0" smtClean="0"/>
              <a:t>+ Καινοτομικός</a:t>
            </a:r>
          </a:p>
          <a:p>
            <a:pPr algn="ctr"/>
            <a:r>
              <a:rPr lang="el-GR" dirty="0" smtClean="0"/>
              <a:t>Σχεδιασμός</a:t>
            </a:r>
            <a:endParaRPr lang="en-US" dirty="0"/>
          </a:p>
        </p:txBody>
      </p:sp>
    </p:spTree>
    <p:extLst>
      <p:ext uri="{BB962C8B-B14F-4D97-AF65-F5344CB8AC3E}">
        <p14:creationId xmlns:p14="http://schemas.microsoft.com/office/powerpoint/2010/main" val="202528716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Syllabus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58618579"/>
              </p:ext>
            </p:extLst>
          </p:nvPr>
        </p:nvGraphicFramePr>
        <p:xfrm>
          <a:off x="183607" y="684468"/>
          <a:ext cx="8721322" cy="5577839"/>
        </p:xfrm>
        <a:graphic>
          <a:graphicData uri="http://schemas.openxmlformats.org/drawingml/2006/table">
            <a:tbl>
              <a:tblPr firstRow="1" bandRow="1">
                <a:tableStyleId>{91EBBBCC-DAD2-459C-BE2E-F6DE35CF9A28}</a:tableStyleId>
              </a:tblPr>
              <a:tblGrid>
                <a:gridCol w="1649123"/>
                <a:gridCol w="7072199"/>
              </a:tblGrid>
              <a:tr h="267555">
                <a:tc>
                  <a:txBody>
                    <a:bodyPr/>
                    <a:lstStyle/>
                    <a:p>
                      <a:r>
                        <a:rPr lang="el-GR" dirty="0" smtClean="0"/>
                        <a:t>Α/Α</a:t>
                      </a:r>
                      <a:endParaRPr lang="en-US" dirty="0"/>
                    </a:p>
                  </a:txBody>
                  <a:tcPr/>
                </a:tc>
                <a:tc>
                  <a:txBody>
                    <a:bodyPr/>
                    <a:lstStyle/>
                    <a:p>
                      <a:r>
                        <a:rPr lang="el-GR" dirty="0" smtClean="0"/>
                        <a:t>Μάθημα</a:t>
                      </a:r>
                      <a:endParaRPr lang="en-US" dirty="0"/>
                    </a:p>
                  </a:txBody>
                  <a:tcPr/>
                </a:tc>
              </a:tr>
              <a:tr h="267555">
                <a:tc>
                  <a:txBody>
                    <a:bodyPr/>
                    <a:lstStyle/>
                    <a:p>
                      <a:r>
                        <a:rPr lang="en-US" sz="1600" dirty="0" smtClean="0"/>
                        <a:t>1</a:t>
                      </a:r>
                      <a:r>
                        <a:rPr lang="el-GR" sz="1600" baseline="30000" dirty="0" smtClean="0"/>
                        <a:t>ο</a:t>
                      </a:r>
                      <a:endParaRPr lang="en-US" sz="1600" dirty="0"/>
                    </a:p>
                  </a:txBody>
                  <a:tcPr/>
                </a:tc>
                <a:tc>
                  <a:txBody>
                    <a:bodyPr/>
                    <a:lstStyle/>
                    <a:p>
                      <a:r>
                        <a:rPr lang="el-GR" dirty="0" smtClean="0"/>
                        <a:t>Εισαγωγή</a:t>
                      </a:r>
                      <a:r>
                        <a:rPr lang="en-US" dirty="0" smtClean="0"/>
                        <a:t> / Introduction</a:t>
                      </a:r>
                      <a:endParaRPr lang="en-US" dirty="0"/>
                    </a:p>
                  </a:txBody>
                  <a:tcPr/>
                </a:tc>
              </a:tr>
              <a:tr h="267555">
                <a:tc>
                  <a:txBody>
                    <a:bodyPr/>
                    <a:lstStyle/>
                    <a:p>
                      <a:r>
                        <a:rPr lang="en-US" dirty="0" smtClean="0"/>
                        <a:t>2</a:t>
                      </a:r>
                      <a:r>
                        <a:rPr lang="el-GR" baseline="30000" dirty="0" smtClean="0"/>
                        <a:t>ο</a:t>
                      </a:r>
                      <a:r>
                        <a:rPr lang="en-US" baseline="0" dirty="0" smtClean="0"/>
                        <a:t>, </a:t>
                      </a:r>
                      <a:r>
                        <a:rPr lang="en-US" dirty="0" smtClean="0"/>
                        <a:t>3</a:t>
                      </a:r>
                      <a:r>
                        <a:rPr lang="el-GR" baseline="30000" dirty="0" smtClean="0"/>
                        <a:t>ο</a:t>
                      </a:r>
                      <a:r>
                        <a:rPr lang="en-US" baseline="0" dirty="0" smtClean="0"/>
                        <a:t>, 4</a:t>
                      </a:r>
                      <a:r>
                        <a:rPr lang="el-GR" baseline="30000" dirty="0" smtClean="0"/>
                        <a:t>ο</a:t>
                      </a:r>
                      <a:endParaRPr lang="en-US" dirty="0"/>
                    </a:p>
                  </a:txBody>
                  <a:tcPr/>
                </a:tc>
                <a:tc>
                  <a:txBody>
                    <a:bodyPr/>
                    <a:lstStyle/>
                    <a:p>
                      <a:r>
                        <a:rPr lang="el-GR" dirty="0" smtClean="0"/>
                        <a:t>Βασικές Αρχές Βιολογίας</a:t>
                      </a:r>
                    </a:p>
                    <a:p>
                      <a:r>
                        <a:rPr lang="el-GR" dirty="0" smtClean="0"/>
                        <a:t>Λειτουργία Βιολογικών Συστημάτων: Κύτταρο, Όργανο, Οργανισμός</a:t>
                      </a:r>
                    </a:p>
                    <a:p>
                      <a:r>
                        <a:rPr lang="el-GR" dirty="0" smtClean="0"/>
                        <a:t>Βιολογικά δεδομένα</a:t>
                      </a:r>
                      <a:r>
                        <a:rPr lang="en-US" dirty="0" smtClean="0"/>
                        <a:t> </a:t>
                      </a:r>
                      <a:r>
                        <a:rPr lang="el-GR" dirty="0" smtClean="0"/>
                        <a:t>(</a:t>
                      </a:r>
                      <a:r>
                        <a:rPr lang="en-US" dirty="0" smtClean="0"/>
                        <a:t>past &amp; present)</a:t>
                      </a:r>
                      <a:endParaRPr lang="el-GR" dirty="0" smtClean="0"/>
                    </a:p>
                  </a:txBody>
                  <a:tcPr/>
                </a:tc>
              </a:tr>
              <a:tr h="267555">
                <a:tc>
                  <a:txBody>
                    <a:bodyPr/>
                    <a:lstStyle/>
                    <a:p>
                      <a:r>
                        <a:rPr lang="en-US" baseline="0" dirty="0" smtClean="0"/>
                        <a:t>5</a:t>
                      </a:r>
                      <a:r>
                        <a:rPr lang="el-GR" baseline="30000" dirty="0" smtClean="0"/>
                        <a:t>ο</a:t>
                      </a:r>
                      <a:r>
                        <a:rPr lang="en-US" baseline="0" dirty="0" smtClean="0"/>
                        <a:t>,</a:t>
                      </a:r>
                      <a:r>
                        <a:rPr lang="el-GR" baseline="0" dirty="0" smtClean="0"/>
                        <a:t> </a:t>
                      </a:r>
                      <a:r>
                        <a:rPr lang="en-US" baseline="0" dirty="0" smtClean="0"/>
                        <a:t>6</a:t>
                      </a:r>
                      <a:r>
                        <a:rPr lang="el-GR" baseline="30000" dirty="0" smtClean="0"/>
                        <a:t>ο</a:t>
                      </a:r>
                      <a:r>
                        <a:rPr lang="el-GR" dirty="0" smtClean="0"/>
                        <a:t> </a:t>
                      </a:r>
                      <a:endParaRPr lang="en-US" dirty="0"/>
                    </a:p>
                  </a:txBody>
                  <a:tcPr/>
                </a:tc>
                <a:tc>
                  <a:txBody>
                    <a:bodyPr/>
                    <a:lstStyle/>
                    <a:p>
                      <a:r>
                        <a:rPr lang="el-GR" dirty="0" smtClean="0"/>
                        <a:t>Μοντελοποίηση Λειτουργίας Κυττάρου (</a:t>
                      </a:r>
                      <a:r>
                        <a:rPr lang="en-US" dirty="0" smtClean="0"/>
                        <a:t>Systems Biology)</a:t>
                      </a:r>
                      <a:endParaRPr lang="en-US" dirty="0"/>
                    </a:p>
                  </a:txBody>
                  <a:tcPr/>
                </a:tc>
              </a:tr>
              <a:tr h="267555">
                <a:tc>
                  <a:txBody>
                    <a:bodyPr/>
                    <a:lstStyle/>
                    <a:p>
                      <a:r>
                        <a:rPr lang="en-US" baseline="0" dirty="0" smtClean="0"/>
                        <a:t>7</a:t>
                      </a:r>
                      <a:r>
                        <a:rPr lang="el-GR" baseline="30000" dirty="0" smtClean="0"/>
                        <a:t>ο</a:t>
                      </a:r>
                      <a:r>
                        <a:rPr lang="el-GR" dirty="0" smtClean="0"/>
                        <a:t> (</a:t>
                      </a:r>
                      <a:r>
                        <a:rPr lang="en-US" dirty="0" smtClean="0"/>
                        <a:t>PC-LAB?</a:t>
                      </a:r>
                      <a:r>
                        <a:rPr lang="el-GR" dirty="0" smtClean="0"/>
                        <a:t>)</a:t>
                      </a:r>
                      <a:endParaRPr lang="en-US" dirty="0"/>
                    </a:p>
                  </a:txBody>
                  <a:tcPr/>
                </a:tc>
                <a:tc>
                  <a:txBody>
                    <a:bodyPr/>
                    <a:lstStyle/>
                    <a:p>
                      <a:r>
                        <a:rPr lang="el-GR" dirty="0" smtClean="0"/>
                        <a:t>Εφαρμογή Βιοπληροφορικής</a:t>
                      </a:r>
                      <a:r>
                        <a:rPr lang="en-US" dirty="0" smtClean="0"/>
                        <a:t> (Bioinformatics)</a:t>
                      </a:r>
                      <a:endParaRPr lang="en-US" dirty="0"/>
                    </a:p>
                  </a:txBody>
                  <a:tcPr/>
                </a:tc>
              </a:tr>
              <a:tr h="267555">
                <a:tc gridSpan="2">
                  <a:txBody>
                    <a:bodyPr/>
                    <a:lstStyle/>
                    <a:p>
                      <a:pPr algn="ctr"/>
                      <a:r>
                        <a:rPr lang="el-GR" dirty="0" smtClean="0"/>
                        <a:t>Εφαρμογές</a:t>
                      </a:r>
                      <a:endParaRPr lang="en-US" dirty="0"/>
                    </a:p>
                  </a:txBody>
                  <a:tcPr/>
                </a:tc>
                <a:tc hMerge="1">
                  <a:txBody>
                    <a:bodyPr/>
                    <a:lstStyle/>
                    <a:p>
                      <a:endParaRPr lang="en-US"/>
                    </a:p>
                  </a:txBody>
                  <a:tcPr/>
                </a:tc>
              </a:tr>
              <a:tr h="267555">
                <a:tc>
                  <a:txBody>
                    <a:bodyPr/>
                    <a:lstStyle/>
                    <a:p>
                      <a:r>
                        <a:rPr lang="en-US" dirty="0" smtClean="0"/>
                        <a:t>8</a:t>
                      </a:r>
                      <a:r>
                        <a:rPr lang="el-GR" baseline="30000" dirty="0" smtClean="0"/>
                        <a:t>ο</a:t>
                      </a:r>
                      <a:r>
                        <a:rPr lang="el-GR" baseline="0" dirty="0" smtClean="0"/>
                        <a:t> </a:t>
                      </a:r>
                      <a:endParaRPr lang="en-US" dirty="0"/>
                    </a:p>
                  </a:txBody>
                  <a:tcPr/>
                </a:tc>
                <a:tc>
                  <a:txBody>
                    <a:bodyPr/>
                    <a:lstStyle/>
                    <a:p>
                      <a:r>
                        <a:rPr lang="el-GR" dirty="0" smtClean="0"/>
                        <a:t>Βιοϊατρικές Κατασκεύες,</a:t>
                      </a:r>
                      <a:r>
                        <a:rPr lang="el-GR" baseline="0" dirty="0" smtClean="0"/>
                        <a:t> </a:t>
                      </a:r>
                      <a:r>
                        <a:rPr lang="en-US" baseline="0" dirty="0" smtClean="0"/>
                        <a:t>Point of Care, </a:t>
                      </a:r>
                      <a:r>
                        <a:rPr lang="en-US" baseline="0" dirty="0" err="1" smtClean="0"/>
                        <a:t>BioMEMs</a:t>
                      </a:r>
                      <a:endParaRPr lang="en-US" dirty="0"/>
                    </a:p>
                  </a:txBody>
                  <a:tcPr/>
                </a:tc>
              </a:tr>
              <a:tr h="267555">
                <a:tc>
                  <a:txBody>
                    <a:bodyPr/>
                    <a:lstStyle/>
                    <a:p>
                      <a:r>
                        <a:rPr lang="en-US" dirty="0" smtClean="0"/>
                        <a:t>9</a:t>
                      </a:r>
                      <a:r>
                        <a:rPr lang="el-GR" baseline="30000" dirty="0" smtClean="0"/>
                        <a:t>ο</a:t>
                      </a:r>
                      <a:r>
                        <a:rPr lang="el-GR" baseline="0"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dirty="0" smtClean="0"/>
                        <a:t>Ιστομηχανική &amp; Βιουλικά</a:t>
                      </a:r>
                      <a:r>
                        <a:rPr lang="en-US" dirty="0" smtClean="0"/>
                        <a:t> / Tissue Engineering &amp; Biomaterials</a:t>
                      </a:r>
                    </a:p>
                  </a:txBody>
                  <a:tcPr/>
                </a:tc>
              </a:tr>
              <a:tr h="267555">
                <a:tc>
                  <a:txBody>
                    <a:bodyPr/>
                    <a:lstStyle/>
                    <a:p>
                      <a:r>
                        <a:rPr lang="el-GR" dirty="0" smtClean="0"/>
                        <a:t>1</a:t>
                      </a:r>
                      <a:r>
                        <a:rPr lang="en-US" dirty="0" smtClean="0"/>
                        <a:t>0</a:t>
                      </a:r>
                      <a:r>
                        <a:rPr lang="el-GR" baseline="30000" dirty="0" smtClean="0"/>
                        <a:t>ο</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l-GR" dirty="0" smtClean="0"/>
                        <a:t>Εμβιομηχανική</a:t>
                      </a:r>
                      <a:r>
                        <a:rPr lang="en-US" dirty="0" smtClean="0"/>
                        <a:t> / Biomechanics</a:t>
                      </a:r>
                    </a:p>
                  </a:txBody>
                  <a:tcPr/>
                </a:tc>
              </a:tr>
              <a:tr h="267555">
                <a:tc>
                  <a:txBody>
                    <a:bodyPr/>
                    <a:lstStyle/>
                    <a:p>
                      <a:endParaRPr lang="en-US" dirty="0"/>
                    </a:p>
                  </a:txBody>
                  <a:tcPr/>
                </a:tc>
                <a:tc>
                  <a:txBody>
                    <a:bodyPr/>
                    <a:lstStyle/>
                    <a:p>
                      <a:endParaRPr lang="en-US"/>
                    </a:p>
                  </a:txBody>
                  <a:tcPr/>
                </a:tc>
              </a:tr>
              <a:tr h="267555">
                <a:tc gridSpan="2">
                  <a:txBody>
                    <a:bodyPr/>
                    <a:lstStyle/>
                    <a:p>
                      <a:pPr algn="ctr"/>
                      <a:r>
                        <a:rPr lang="el-GR" dirty="0" smtClean="0"/>
                        <a:t>Εργαστήριο? </a:t>
                      </a:r>
                      <a:endParaRPr lang="en-US" dirty="0"/>
                    </a:p>
                  </a:txBody>
                  <a:tcPr/>
                </a:tc>
                <a:tc hMerge="1">
                  <a:txBody>
                    <a:bodyPr/>
                    <a:lstStyle/>
                    <a:p>
                      <a:endParaRPr lang="en-US"/>
                    </a:p>
                  </a:txBody>
                  <a:tcPr/>
                </a:tc>
              </a:tr>
              <a:tr h="267555">
                <a:tc>
                  <a:txBody>
                    <a:bodyPr/>
                    <a:lstStyle/>
                    <a:p>
                      <a:r>
                        <a:rPr lang="en-US" dirty="0" smtClean="0"/>
                        <a:t>1</a:t>
                      </a:r>
                      <a:r>
                        <a:rPr lang="en-US" baseline="0" dirty="0" smtClean="0"/>
                        <a:t> </a:t>
                      </a:r>
                      <a:r>
                        <a:rPr lang="el-GR" baseline="0" dirty="0" smtClean="0"/>
                        <a:t>βδομάδα</a:t>
                      </a:r>
                      <a:r>
                        <a:rPr lang="el-GR" dirty="0" smtClean="0"/>
                        <a:t> </a:t>
                      </a:r>
                      <a:endParaRPr lang="en-US" dirty="0"/>
                    </a:p>
                  </a:txBody>
                  <a:tcPr/>
                </a:tc>
                <a:tc>
                  <a:txBody>
                    <a:bodyPr/>
                    <a:lstStyle/>
                    <a:p>
                      <a:r>
                        <a:rPr lang="el-GR" dirty="0" smtClean="0"/>
                        <a:t>Τεχνικές Μέτρησης Πρωτεινών</a:t>
                      </a:r>
                      <a:r>
                        <a:rPr lang="en-US" dirty="0" smtClean="0"/>
                        <a:t>. </a:t>
                      </a:r>
                      <a:r>
                        <a:rPr lang="el-GR" dirty="0" smtClean="0"/>
                        <a:t>Εκτέλεση πειραμάτων,</a:t>
                      </a:r>
                      <a:r>
                        <a:rPr lang="el-GR" baseline="0" dirty="0" smtClean="0"/>
                        <a:t> ανάλυση δεδομένων, και παράδοση θέματος (~20%)</a:t>
                      </a:r>
                      <a:r>
                        <a:rPr lang="el-GR" dirty="0" smtClean="0"/>
                        <a:t> </a:t>
                      </a:r>
                      <a:endParaRPr lang="en-US" dirty="0"/>
                    </a:p>
                  </a:txBody>
                  <a:tcPr/>
                </a:tc>
              </a:tr>
              <a:tr h="267555">
                <a:tc>
                  <a:txBody>
                    <a:bodyPr/>
                    <a:lstStyle/>
                    <a:p>
                      <a:endParaRPr lang="en-US" dirty="0"/>
                    </a:p>
                  </a:txBody>
                  <a:tcPr/>
                </a:tc>
                <a:tc>
                  <a:txBody>
                    <a:bodyPr/>
                    <a:lstStyle/>
                    <a:p>
                      <a:endParaRPr lang="en-US" dirty="0"/>
                    </a:p>
                  </a:txBody>
                  <a:tcPr/>
                </a:tc>
              </a:tr>
            </a:tbl>
          </a:graphicData>
        </a:graphic>
      </p:graphicFrame>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30</a:t>
            </a:fld>
            <a:endParaRPr lang="en-US" dirty="0"/>
          </a:p>
        </p:txBody>
      </p:sp>
    </p:spTree>
    <p:extLst>
      <p:ext uri="{BB962C8B-B14F-4D97-AF65-F5344CB8AC3E}">
        <p14:creationId xmlns:p14="http://schemas.microsoft.com/office/powerpoint/2010/main" val="319756426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33802" y="3160112"/>
            <a:ext cx="1388059" cy="19805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l-GR" dirty="0" smtClean="0"/>
              <a:t>ΒΙΒΛΙΑ</a:t>
            </a:r>
            <a:endParaRPr lang="en-US" dirty="0"/>
          </a:p>
        </p:txBody>
      </p:sp>
      <p:sp>
        <p:nvSpPr>
          <p:cNvPr id="3" name="Content Placeholder 2"/>
          <p:cNvSpPr>
            <a:spLocks noGrp="1"/>
          </p:cNvSpPr>
          <p:nvPr>
            <p:ph idx="1"/>
          </p:nvPr>
        </p:nvSpPr>
        <p:spPr>
          <a:xfrm>
            <a:off x="1698366" y="894069"/>
            <a:ext cx="7445634" cy="4292461"/>
          </a:xfrm>
        </p:spPr>
        <p:txBody>
          <a:bodyPr>
            <a:normAutofit/>
          </a:bodyPr>
          <a:lstStyle/>
          <a:p>
            <a:pPr>
              <a:buFontTx/>
              <a:buChar char="-"/>
            </a:pPr>
            <a:r>
              <a:rPr lang="en-US" b="1" dirty="0" err="1"/>
              <a:t>Alberts</a:t>
            </a:r>
            <a:r>
              <a:rPr lang="en-US" b="1" dirty="0"/>
              <a:t> - Essential Cell Biology 3rd </a:t>
            </a:r>
            <a:r>
              <a:rPr lang="en-US" b="1" dirty="0" err="1" smtClean="0"/>
              <a:t>ed</a:t>
            </a:r>
            <a:endParaRPr lang="el-GR" b="1" dirty="0"/>
          </a:p>
          <a:p>
            <a:pPr>
              <a:buFontTx/>
              <a:buChar char="-"/>
            </a:pPr>
            <a:r>
              <a:rPr lang="el-GR" dirty="0" smtClean="0"/>
              <a:t>Βασικές Αρχές Κυτταρικής Βιολογίας</a:t>
            </a:r>
            <a:r>
              <a:rPr lang="en-US" dirty="0"/>
              <a:t> </a:t>
            </a:r>
            <a:r>
              <a:rPr lang="en-US" dirty="0" smtClean="0"/>
              <a:t>(E</a:t>
            </a:r>
            <a:r>
              <a:rPr lang="el-GR" dirty="0" smtClean="0"/>
              <a:t>υδοξος</a:t>
            </a:r>
            <a:r>
              <a:rPr lang="en-US" dirty="0" smtClean="0"/>
              <a:t>)</a:t>
            </a:r>
            <a:endParaRPr lang="el-GR" dirty="0" smtClean="0"/>
          </a:p>
          <a:p>
            <a:pPr marL="0" indent="0">
              <a:buNone/>
            </a:pPr>
            <a:endParaRPr lang="el-GR" dirty="0" smtClean="0"/>
          </a:p>
          <a:p>
            <a:pPr marL="0" indent="0">
              <a:buNone/>
            </a:pPr>
            <a:endParaRPr lang="en-US" dirty="0" smtClean="0"/>
          </a:p>
          <a:p>
            <a:pPr marL="0" indent="0">
              <a:buNone/>
            </a:pPr>
            <a:endParaRPr lang="en-US" dirty="0" smtClean="0"/>
          </a:p>
          <a:p>
            <a:pPr marL="0" indent="0">
              <a:buNone/>
            </a:pPr>
            <a:r>
              <a:rPr lang="en-US" dirty="0" smtClean="0"/>
              <a:t>- Systems Biology</a:t>
            </a:r>
          </a:p>
          <a:p>
            <a:pPr marL="0" indent="0">
              <a:buNone/>
            </a:pPr>
            <a:r>
              <a:rPr lang="en-US" dirty="0" smtClean="0"/>
              <a:t>- Bioinformatics</a:t>
            </a:r>
            <a:endParaRPr lang="en-US" dirty="0"/>
          </a:p>
          <a:p>
            <a:pPr>
              <a:buFontTx/>
              <a:buChar char="-"/>
            </a:pPr>
            <a:r>
              <a:rPr lang="en-US" dirty="0" smtClean="0"/>
              <a:t>Tissue Engineering</a:t>
            </a:r>
          </a:p>
          <a:p>
            <a:pPr>
              <a:buFontTx/>
              <a:buChar char="-"/>
            </a:pPr>
            <a:r>
              <a:rPr lang="en-US" dirty="0" smtClean="0"/>
              <a:t>Medical Device</a:t>
            </a:r>
          </a:p>
          <a:p>
            <a:pPr>
              <a:buFontTx/>
              <a:buChar char="-"/>
            </a:pPr>
            <a:endParaRPr lang="en-US" dirty="0" smtClean="0"/>
          </a:p>
        </p:txBody>
      </p:sp>
      <p:pic>
        <p:nvPicPr>
          <p:cNvPr id="4" name="Picture 3"/>
          <p:cNvPicPr>
            <a:picLocks noChangeAspect="1"/>
          </p:cNvPicPr>
          <p:nvPr/>
        </p:nvPicPr>
        <p:blipFill>
          <a:blip r:embed="rId2"/>
          <a:stretch>
            <a:fillRect/>
          </a:stretch>
        </p:blipFill>
        <p:spPr>
          <a:xfrm>
            <a:off x="0" y="695174"/>
            <a:ext cx="1783345" cy="1783345"/>
          </a:xfrm>
          <a:prstGeom prst="rect">
            <a:avLst/>
          </a:prstGeom>
        </p:spPr>
      </p:pic>
      <p:sp>
        <p:nvSpPr>
          <p:cNvPr id="5" name="Rectangle 4"/>
          <p:cNvSpPr/>
          <p:nvPr/>
        </p:nvSpPr>
        <p:spPr>
          <a:xfrm rot="18000000">
            <a:off x="82533" y="3892555"/>
            <a:ext cx="1710725" cy="461665"/>
          </a:xfrm>
          <a:prstGeom prst="rect">
            <a:avLst/>
          </a:prstGeom>
        </p:spPr>
        <p:txBody>
          <a:bodyPr wrap="none">
            <a:spAutoFit/>
          </a:bodyPr>
          <a:lstStyle/>
          <a:p>
            <a:r>
              <a:rPr lang="el-GR" sz="2400" b="1" dirty="0"/>
              <a:t>Ο</a:t>
            </a:r>
            <a:r>
              <a:rPr lang="en-US" sz="2400" b="1" dirty="0" err="1"/>
              <a:t>nline</a:t>
            </a:r>
            <a:r>
              <a:rPr lang="en-US" sz="2400" b="1" dirty="0"/>
              <a:t> </a:t>
            </a:r>
            <a:r>
              <a:rPr lang="en-US" sz="2400" b="1" dirty="0" err="1" smtClean="0"/>
              <a:t>pdf</a:t>
            </a:r>
            <a:r>
              <a:rPr lang="el-GR" sz="2400" b="1" dirty="0" smtClean="0"/>
              <a:t> </a:t>
            </a:r>
            <a:endParaRPr lang="en-US" sz="2400" b="1" dirty="0"/>
          </a:p>
        </p:txBody>
      </p:sp>
      <p:sp>
        <p:nvSpPr>
          <p:cNvPr id="7" name="Slide Number Placeholder 6"/>
          <p:cNvSpPr>
            <a:spLocks noGrp="1"/>
          </p:cNvSpPr>
          <p:nvPr>
            <p:ph type="sldNum" sz="quarter" idx="12"/>
          </p:nvPr>
        </p:nvSpPr>
        <p:spPr/>
        <p:txBody>
          <a:bodyPr/>
          <a:lstStyle/>
          <a:p>
            <a:r>
              <a:rPr lang="el-GR" smtClean="0"/>
              <a:t>Σελ. </a:t>
            </a:r>
            <a:fld id="{0CFEC368-1D7A-4F81-ABF6-AE0E36BAF64C}" type="slidenum">
              <a:rPr lang="en-US" smtClean="0"/>
              <a:pPr/>
              <a:t>31</a:t>
            </a:fld>
            <a:endParaRPr lang="en-US" dirty="0"/>
          </a:p>
        </p:txBody>
      </p:sp>
    </p:spTree>
    <p:extLst>
      <p:ext uri="{BB962C8B-B14F-4D97-AF65-F5344CB8AC3E}">
        <p14:creationId xmlns:p14="http://schemas.microsoft.com/office/powerpoint/2010/main" val="10868384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Ύλη για Μάθημα#2</a:t>
            </a:r>
            <a:endParaRPr lang="en-US" dirty="0"/>
          </a:p>
        </p:txBody>
      </p:sp>
      <p:sp>
        <p:nvSpPr>
          <p:cNvPr id="3" name="Content Placeholder 2"/>
          <p:cNvSpPr>
            <a:spLocks noGrp="1"/>
          </p:cNvSpPr>
          <p:nvPr>
            <p:ph idx="1"/>
          </p:nvPr>
        </p:nvSpPr>
        <p:spPr>
          <a:xfrm>
            <a:off x="1270067" y="710475"/>
            <a:ext cx="7636980" cy="2890894"/>
          </a:xfrm>
        </p:spPr>
        <p:txBody>
          <a:bodyPr>
            <a:noAutofit/>
          </a:bodyPr>
          <a:lstStyle/>
          <a:p>
            <a:r>
              <a:rPr lang="el-GR" sz="1800" dirty="0" smtClean="0"/>
              <a:t>ΚΕΦΑΛΑΙΟ 1:</a:t>
            </a:r>
            <a:r>
              <a:rPr lang="el-GR" sz="1800" dirty="0"/>
              <a:t> </a:t>
            </a:r>
            <a:r>
              <a:rPr lang="el-GR" sz="1800" dirty="0" smtClean="0"/>
              <a:t>Εισαγωγή στα κύτταρα</a:t>
            </a:r>
            <a:endParaRPr lang="en-US" sz="1800" dirty="0" smtClean="0"/>
          </a:p>
          <a:p>
            <a:pPr marL="0" indent="0">
              <a:buNone/>
            </a:pPr>
            <a:r>
              <a:rPr lang="en-US" sz="1800" dirty="0"/>
              <a:t>	</a:t>
            </a:r>
            <a:r>
              <a:rPr lang="en-US" sz="1800" dirty="0" smtClean="0"/>
              <a:t>- </a:t>
            </a:r>
            <a:r>
              <a:rPr lang="el-GR" sz="1800" dirty="0" smtClean="0"/>
              <a:t>Όλο το κεφάλαιο</a:t>
            </a:r>
          </a:p>
          <a:p>
            <a:r>
              <a:rPr lang="el-GR" sz="1800" dirty="0" smtClean="0"/>
              <a:t>ΚΕΦΑΛΑΙΟ 2: Σύσταση Κυττάρων</a:t>
            </a:r>
          </a:p>
          <a:p>
            <a:pPr marL="0" indent="0">
              <a:buNone/>
            </a:pPr>
            <a:r>
              <a:rPr lang="el-GR" sz="1800" dirty="0" smtClean="0"/>
              <a:t>	</a:t>
            </a:r>
            <a:r>
              <a:rPr lang="en-US" sz="1800" dirty="0" smtClean="0"/>
              <a:t>- </a:t>
            </a:r>
            <a:r>
              <a:rPr lang="el-GR" sz="1800" dirty="0" smtClean="0"/>
              <a:t>Τα μόρια των κυττάρων</a:t>
            </a:r>
          </a:p>
          <a:p>
            <a:pPr marL="0" indent="0">
              <a:buNone/>
            </a:pPr>
            <a:r>
              <a:rPr lang="el-GR" sz="1800" dirty="0" smtClean="0"/>
              <a:t>	</a:t>
            </a:r>
            <a:r>
              <a:rPr lang="en-US" sz="1800" dirty="0" smtClean="0"/>
              <a:t>- </a:t>
            </a:r>
            <a:r>
              <a:rPr lang="el-GR" sz="1800" dirty="0" smtClean="0"/>
              <a:t>Τα μακρομόρια στα κύτταρα</a:t>
            </a:r>
          </a:p>
          <a:p>
            <a:pPr marL="0" indent="0">
              <a:buNone/>
            </a:pPr>
            <a:r>
              <a:rPr lang="el-GR" sz="1800" dirty="0" smtClean="0"/>
              <a:t>	</a:t>
            </a:r>
            <a:r>
              <a:rPr lang="en-US" sz="1800" dirty="0" smtClean="0"/>
              <a:t>- </a:t>
            </a:r>
            <a:r>
              <a:rPr lang="el-GR" sz="1800" dirty="0" smtClean="0"/>
              <a:t>Τα παραρτήματα (γρήγορη ανασκόπηση)</a:t>
            </a:r>
          </a:p>
          <a:p>
            <a:pPr marL="0" indent="0">
              <a:buNone/>
            </a:pPr>
            <a:endParaRPr lang="en-US" sz="1800" dirty="0" smtClean="0"/>
          </a:p>
          <a:p>
            <a:r>
              <a:rPr lang="en-US" sz="1800" dirty="0" smtClean="0"/>
              <a:t>FLUORESCENT MICROSCOPY</a:t>
            </a:r>
          </a:p>
          <a:p>
            <a:pPr marL="0" indent="0">
              <a:buNone/>
            </a:pPr>
            <a:r>
              <a:rPr lang="en-US" sz="1800" dirty="0" smtClean="0"/>
              <a:t>	- PAPER </a:t>
            </a:r>
            <a:r>
              <a:rPr lang="en-US" sz="1800" dirty="0"/>
              <a:t>TO READ: “Fluorescence microscopy” by </a:t>
            </a:r>
            <a:r>
              <a:rPr lang="en-US" sz="1800" dirty="0" err="1" smtClean="0"/>
              <a:t>Lichtman</a:t>
            </a:r>
            <a:r>
              <a:rPr lang="en-US" sz="1800" dirty="0" smtClean="0"/>
              <a:t> </a:t>
            </a:r>
            <a:r>
              <a:rPr lang="en-US" sz="1800" dirty="0"/>
              <a:t>&amp; </a:t>
            </a:r>
            <a:r>
              <a:rPr lang="en-US" sz="1800" dirty="0" err="1" smtClean="0"/>
              <a:t>Conchello</a:t>
            </a:r>
            <a:r>
              <a:rPr lang="en-US" sz="1800" dirty="0"/>
              <a:t>, Nature </a:t>
            </a:r>
            <a:r>
              <a:rPr lang="en-US" sz="1800" dirty="0" smtClean="0"/>
              <a:t>Methods, 2005</a:t>
            </a:r>
            <a:r>
              <a:rPr lang="en-US" sz="1800" dirty="0"/>
              <a:t>; DOI:10.1038/NMETH817</a:t>
            </a:r>
          </a:p>
          <a:p>
            <a:pPr marL="0" indent="0">
              <a:buNone/>
            </a:pPr>
            <a:endParaRPr lang="en-US" sz="1800" dirty="0" smtClean="0"/>
          </a:p>
          <a:p>
            <a:r>
              <a:rPr lang="el-GR" sz="1800" dirty="0" smtClean="0"/>
              <a:t>Μάθετε πως να διαβάσετε το</a:t>
            </a:r>
            <a:r>
              <a:rPr lang="en-US" sz="1800" dirty="0"/>
              <a:t> </a:t>
            </a:r>
            <a:r>
              <a:rPr lang="en-US" sz="1800" dirty="0" err="1" smtClean="0"/>
              <a:t>Fluorochrome</a:t>
            </a:r>
            <a:r>
              <a:rPr lang="en-US" sz="1800" dirty="0" smtClean="0"/>
              <a:t> chart</a:t>
            </a:r>
          </a:p>
          <a:p>
            <a:pPr marL="0" indent="0">
              <a:buNone/>
            </a:pPr>
            <a:r>
              <a:rPr lang="el-GR" sz="1800" dirty="0" smtClean="0"/>
              <a:t> </a:t>
            </a:r>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32</a:t>
            </a:fld>
            <a:endParaRPr lang="en-US" dirty="0"/>
          </a:p>
        </p:txBody>
      </p:sp>
      <p:pic>
        <p:nvPicPr>
          <p:cNvPr id="5" name="Picture 4"/>
          <p:cNvPicPr>
            <a:picLocks noChangeAspect="1"/>
          </p:cNvPicPr>
          <p:nvPr/>
        </p:nvPicPr>
        <p:blipFill rotWithShape="1">
          <a:blip r:embed="rId2"/>
          <a:srcRect l="11270" t="423" r="11139"/>
          <a:stretch/>
        </p:blipFill>
        <p:spPr>
          <a:xfrm>
            <a:off x="180083" y="710475"/>
            <a:ext cx="908573" cy="1166027"/>
          </a:xfrm>
          <a:prstGeom prst="rect">
            <a:avLst/>
          </a:prstGeom>
        </p:spPr>
      </p:pic>
      <p:sp>
        <p:nvSpPr>
          <p:cNvPr id="8" name="Rectangle 7"/>
          <p:cNvSpPr/>
          <p:nvPr/>
        </p:nvSpPr>
        <p:spPr>
          <a:xfrm>
            <a:off x="180083" y="4894338"/>
            <a:ext cx="8598788" cy="1600438"/>
          </a:xfrm>
          <a:prstGeom prst="rect">
            <a:avLst/>
          </a:prstGeom>
        </p:spPr>
        <p:txBody>
          <a:bodyPr wrap="square">
            <a:spAutoFit/>
          </a:bodyPr>
          <a:lstStyle/>
          <a:p>
            <a:r>
              <a:rPr lang="en-US" sz="1600" dirty="0" smtClean="0"/>
              <a:t>For Erasmus students</a:t>
            </a:r>
          </a:p>
          <a:p>
            <a:r>
              <a:rPr lang="en-US" sz="1600" dirty="0" smtClean="0"/>
              <a:t>Material </a:t>
            </a:r>
            <a:r>
              <a:rPr lang="en-US" sz="1600" dirty="0"/>
              <a:t>to read #</a:t>
            </a:r>
            <a:r>
              <a:rPr lang="en-US" sz="1600" dirty="0" smtClean="0"/>
              <a:t>2:</a:t>
            </a:r>
          </a:p>
          <a:p>
            <a:pPr marL="514350" indent="-514350">
              <a:buAutoNum type="arabicPeriod"/>
            </a:pPr>
            <a:r>
              <a:rPr lang="en-US" sz="1600" dirty="0" err="1" smtClean="0"/>
              <a:t>Alberts</a:t>
            </a:r>
            <a:r>
              <a:rPr lang="en-US" sz="1600" dirty="0" smtClean="0"/>
              <a:t> </a:t>
            </a:r>
            <a:r>
              <a:rPr lang="en-US" sz="1600" dirty="0"/>
              <a:t>- Essential Cell Biology 3rd </a:t>
            </a:r>
            <a:r>
              <a:rPr lang="en-US" sz="1600" dirty="0" err="1" smtClean="0"/>
              <a:t>ed</a:t>
            </a:r>
            <a:r>
              <a:rPr lang="el-GR" sz="1600" dirty="0" smtClean="0"/>
              <a:t>, </a:t>
            </a:r>
            <a:r>
              <a:rPr lang="en-US" sz="1600" dirty="0" smtClean="0"/>
              <a:t>1</a:t>
            </a:r>
            <a:r>
              <a:rPr lang="en-US" sz="1600" baseline="30000" dirty="0" smtClean="0"/>
              <a:t>st</a:t>
            </a:r>
            <a:r>
              <a:rPr lang="en-US" sz="1600" dirty="0" smtClean="0"/>
              <a:t> &amp; 2</a:t>
            </a:r>
            <a:r>
              <a:rPr lang="en-US" sz="1600" baseline="30000" dirty="0" smtClean="0"/>
              <a:t>nd</a:t>
            </a:r>
            <a:r>
              <a:rPr lang="en-US" sz="1600" dirty="0" smtClean="0"/>
              <a:t> Chapter</a:t>
            </a:r>
            <a:endParaRPr lang="el-GR" sz="1600" dirty="0" smtClean="0"/>
          </a:p>
          <a:p>
            <a:pPr marL="514350" indent="-514350">
              <a:buFontTx/>
              <a:buAutoNum type="arabicPeriod"/>
            </a:pPr>
            <a:r>
              <a:rPr lang="en-US" sz="1600" dirty="0"/>
              <a:t> “Fluorescence microscopy” by Jeff W </a:t>
            </a:r>
            <a:r>
              <a:rPr lang="en-US" sz="1600" dirty="0" err="1"/>
              <a:t>Lichtman</a:t>
            </a:r>
            <a:r>
              <a:rPr lang="en-US" sz="1600" dirty="0"/>
              <a:t> &amp; </a:t>
            </a:r>
            <a:r>
              <a:rPr lang="en-US" sz="1600" dirty="0" smtClean="0"/>
              <a:t>José</a:t>
            </a:r>
            <a:r>
              <a:rPr lang="en-US" sz="1600" dirty="0"/>
              <a:t>-Angel </a:t>
            </a:r>
            <a:r>
              <a:rPr lang="en-US" sz="1600" dirty="0" err="1"/>
              <a:t>Conchello</a:t>
            </a:r>
            <a:r>
              <a:rPr lang="en-US" sz="1600" dirty="0"/>
              <a:t>, </a:t>
            </a:r>
            <a:endParaRPr lang="en-US" sz="1600" dirty="0" smtClean="0"/>
          </a:p>
          <a:p>
            <a:pPr lvl="1"/>
            <a:r>
              <a:rPr lang="en-US" sz="1600" dirty="0"/>
              <a:t> </a:t>
            </a:r>
            <a:r>
              <a:rPr lang="en-US" sz="1600" dirty="0" smtClean="0"/>
              <a:t> Nature </a:t>
            </a:r>
            <a:r>
              <a:rPr lang="en-US" sz="1600" dirty="0"/>
              <a:t>Methods, 2005; DOI:10.1038/</a:t>
            </a:r>
            <a:r>
              <a:rPr lang="en-US" sz="1600" dirty="0" smtClean="0"/>
              <a:t>NMETH817</a:t>
            </a:r>
          </a:p>
          <a:p>
            <a:r>
              <a:rPr lang="en-US" sz="1600" dirty="0" smtClean="0"/>
              <a:t>3.       Lear how to read the </a:t>
            </a:r>
            <a:r>
              <a:rPr lang="en-US" sz="1600" dirty="0" err="1"/>
              <a:t>Fluorochrome</a:t>
            </a:r>
            <a:r>
              <a:rPr lang="en-US" sz="1600" dirty="0"/>
              <a:t> chart</a:t>
            </a:r>
          </a:p>
        </p:txBody>
      </p:sp>
      <p:cxnSp>
        <p:nvCxnSpPr>
          <p:cNvPr id="10" name="Straight Connector 9"/>
          <p:cNvCxnSpPr/>
          <p:nvPr/>
        </p:nvCxnSpPr>
        <p:spPr>
          <a:xfrm>
            <a:off x="0" y="4811985"/>
            <a:ext cx="9144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p:nvPicPr>
        <p:blipFill>
          <a:blip r:embed="rId3"/>
          <a:stretch>
            <a:fillRect/>
          </a:stretch>
        </p:blipFill>
        <p:spPr>
          <a:xfrm>
            <a:off x="180083" y="2724383"/>
            <a:ext cx="908573" cy="1094963"/>
          </a:xfrm>
          <a:prstGeom prst="rect">
            <a:avLst/>
          </a:prstGeom>
        </p:spPr>
      </p:pic>
      <p:pic>
        <p:nvPicPr>
          <p:cNvPr id="12" name="Picture 11"/>
          <p:cNvPicPr>
            <a:picLocks noChangeAspect="1"/>
          </p:cNvPicPr>
          <p:nvPr/>
        </p:nvPicPr>
        <p:blipFill>
          <a:blip r:embed="rId4"/>
          <a:stretch>
            <a:fillRect/>
          </a:stretch>
        </p:blipFill>
        <p:spPr>
          <a:xfrm>
            <a:off x="228964" y="4198437"/>
            <a:ext cx="859692" cy="496916"/>
          </a:xfrm>
          <a:prstGeom prst="rect">
            <a:avLst/>
          </a:prstGeom>
        </p:spPr>
      </p:pic>
    </p:spTree>
    <p:extLst>
      <p:ext uri="{BB962C8B-B14F-4D97-AF65-F5344CB8AC3E}">
        <p14:creationId xmlns:p14="http://schemas.microsoft.com/office/powerpoint/2010/main" val="240342618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Σε ποιους απευθύνεται το μάθημα;</a:t>
            </a:r>
            <a:endParaRPr lang="en-US" dirty="0"/>
          </a:p>
        </p:txBody>
      </p:sp>
      <p:sp>
        <p:nvSpPr>
          <p:cNvPr id="3" name="Content Placeholder 2"/>
          <p:cNvSpPr>
            <a:spLocks noGrp="1"/>
          </p:cNvSpPr>
          <p:nvPr>
            <p:ph idx="1"/>
          </p:nvPr>
        </p:nvSpPr>
        <p:spPr>
          <a:xfrm>
            <a:off x="278611" y="822791"/>
            <a:ext cx="8641981" cy="5025815"/>
          </a:xfrm>
        </p:spPr>
        <p:txBody>
          <a:bodyPr>
            <a:normAutofit/>
          </a:bodyPr>
          <a:lstStyle/>
          <a:p>
            <a:pPr>
              <a:buFontTx/>
              <a:buChar char="-"/>
            </a:pPr>
            <a:r>
              <a:rPr lang="el-GR" sz="2000" dirty="0" smtClean="0"/>
              <a:t>Σχεδιασμένο για όλους τους τομείς και ειδικότερα για κατασκευαστικό και παραγωγής (οικονομικά, επιχειρησιακή ερευνα)</a:t>
            </a:r>
          </a:p>
          <a:p>
            <a:pPr>
              <a:buFontTx/>
              <a:buChar char="-"/>
            </a:pPr>
            <a:endParaRPr lang="el-GR" sz="2000" dirty="0" smtClean="0"/>
          </a:p>
          <a:p>
            <a:pPr>
              <a:buFontTx/>
              <a:buChar char="-"/>
            </a:pPr>
            <a:endParaRPr lang="el-GR" sz="2000" dirty="0"/>
          </a:p>
          <a:p>
            <a:pPr marL="0" indent="0">
              <a:buNone/>
            </a:pPr>
            <a:r>
              <a:rPr lang="el-GR" sz="2000" dirty="0"/>
              <a:t>- </a:t>
            </a:r>
            <a:r>
              <a:rPr lang="el-GR" sz="2000" u="sng" dirty="0"/>
              <a:t>Κατασκευαστές</a:t>
            </a:r>
            <a:r>
              <a:rPr lang="el-GR" sz="2000" dirty="0"/>
              <a:t> </a:t>
            </a:r>
            <a:r>
              <a:rPr lang="el-GR" sz="2000" dirty="0" smtClean="0"/>
              <a:t>(απαραίτητο για το μάθημα 8</a:t>
            </a:r>
            <a:r>
              <a:rPr lang="el-GR" sz="2000" baseline="30000" dirty="0" smtClean="0"/>
              <a:t>ου</a:t>
            </a:r>
            <a:r>
              <a:rPr lang="el-GR" sz="2000" dirty="0" smtClean="0"/>
              <a:t> «Βιοϊατρικές Κατασκευές» και 9</a:t>
            </a:r>
            <a:r>
              <a:rPr lang="el-GR" sz="2000" baseline="30000" dirty="0" smtClean="0"/>
              <a:t>ου</a:t>
            </a:r>
            <a:r>
              <a:rPr lang="el-GR" sz="2000" dirty="0" smtClean="0"/>
              <a:t> «Εμβιομηχανική» )</a:t>
            </a:r>
            <a:endParaRPr lang="el-GR" sz="2000" dirty="0"/>
          </a:p>
          <a:p>
            <a:pPr marL="0" indent="0">
              <a:buNone/>
            </a:pPr>
            <a:endParaRPr lang="el-GR" sz="2000" dirty="0" smtClean="0"/>
          </a:p>
          <a:p>
            <a:pPr marL="0" indent="0">
              <a:buNone/>
            </a:pPr>
            <a:endParaRPr lang="el-GR" sz="2000" dirty="0" smtClean="0"/>
          </a:p>
          <a:p>
            <a:pPr>
              <a:buFontTx/>
              <a:buChar char="-"/>
            </a:pPr>
            <a:r>
              <a:rPr lang="el-GR" sz="2000" dirty="0" smtClean="0"/>
              <a:t>Φοιτητές με ενδιαφέρον στην καινοτομία &amp; επιχειρηματικότητα (όπως και το μάθημα 8</a:t>
            </a:r>
            <a:r>
              <a:rPr lang="el-GR" sz="2000" baseline="30000" dirty="0" smtClean="0"/>
              <a:t>ου</a:t>
            </a:r>
            <a:r>
              <a:rPr lang="el-GR" sz="2000" dirty="0" smtClean="0"/>
              <a:t> </a:t>
            </a:r>
            <a:r>
              <a:rPr lang="el-GR" sz="2000" dirty="0"/>
              <a:t>«Βιοϊατρικές Κατασκευές» </a:t>
            </a:r>
            <a:r>
              <a:rPr lang="el-GR" sz="2000" dirty="0" smtClean="0"/>
              <a:t>)</a:t>
            </a:r>
          </a:p>
          <a:p>
            <a:pPr>
              <a:buFontTx/>
              <a:buChar char="-"/>
            </a:pPr>
            <a:endParaRPr lang="el-GR" sz="2000" dirty="0" smtClean="0"/>
          </a:p>
          <a:p>
            <a:pPr>
              <a:buFontTx/>
              <a:buChar char="-"/>
            </a:pPr>
            <a:endParaRPr lang="el-GR" sz="2000" dirty="0"/>
          </a:p>
          <a:p>
            <a:pPr>
              <a:buFontTx/>
              <a:buChar char="-"/>
            </a:pPr>
            <a:r>
              <a:rPr lang="el-GR" sz="2000" dirty="0" smtClean="0"/>
              <a:t>Φοιτητές που θέλουν να αποφασίσουν άμα η βιοϊατρική είναι κάτι που τους ενδιαφέρει</a:t>
            </a:r>
            <a:r>
              <a:rPr lang="en-US" sz="2000" dirty="0" smtClean="0"/>
              <a:t> </a:t>
            </a:r>
            <a:r>
              <a:rPr lang="el-GR" sz="2000" dirty="0" smtClean="0"/>
              <a:t>ή απλά θέλουν να αποκτήσουν γενικές γνώσεις</a:t>
            </a:r>
          </a:p>
          <a:p>
            <a:pPr marL="0" indent="0">
              <a:buNone/>
            </a:pPr>
            <a:endParaRPr lang="el-GR" sz="2000" dirty="0" smtClean="0"/>
          </a:p>
          <a:p>
            <a:pPr marL="0" indent="0">
              <a:buNone/>
            </a:pPr>
            <a:endParaRPr lang="en-US" sz="2000" dirty="0" smtClean="0"/>
          </a:p>
          <a:p>
            <a:pPr marL="0" indent="0">
              <a:buNone/>
            </a:pPr>
            <a:endParaRPr lang="en-US" sz="2000" dirty="0" smtClean="0"/>
          </a:p>
          <a:p>
            <a:pPr>
              <a:buFontTx/>
              <a:buChar char="-"/>
            </a:pPr>
            <a:endParaRPr lang="en-US" sz="2000" dirty="0" smtClean="0"/>
          </a:p>
        </p:txBody>
      </p:sp>
      <p:sp>
        <p:nvSpPr>
          <p:cNvPr id="7" name="Slide Number Placeholder 6"/>
          <p:cNvSpPr>
            <a:spLocks noGrp="1"/>
          </p:cNvSpPr>
          <p:nvPr>
            <p:ph type="sldNum" sz="quarter" idx="12"/>
          </p:nvPr>
        </p:nvSpPr>
        <p:spPr/>
        <p:txBody>
          <a:bodyPr/>
          <a:lstStyle/>
          <a:p>
            <a:r>
              <a:rPr lang="el-GR" smtClean="0"/>
              <a:t>Σελ. </a:t>
            </a:r>
            <a:fld id="{0CFEC368-1D7A-4F81-ABF6-AE0E36BAF64C}" type="slidenum">
              <a:rPr lang="en-US" smtClean="0"/>
              <a:pPr/>
              <a:t>33</a:t>
            </a:fld>
            <a:endParaRPr lang="en-US" dirty="0"/>
          </a:p>
        </p:txBody>
      </p:sp>
    </p:spTree>
    <p:extLst>
      <p:ext uri="{BB962C8B-B14F-4D97-AF65-F5344CB8AC3E}">
        <p14:creationId xmlns:p14="http://schemas.microsoft.com/office/powerpoint/2010/main" val="62644471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Ερωτήσεις?</a:t>
            </a:r>
            <a:endParaRPr lang="en-US" dirty="0"/>
          </a:p>
        </p:txBody>
      </p:sp>
      <p:sp>
        <p:nvSpPr>
          <p:cNvPr id="7" name="Slide Number Placeholder 6"/>
          <p:cNvSpPr>
            <a:spLocks noGrp="1"/>
          </p:cNvSpPr>
          <p:nvPr>
            <p:ph type="sldNum" sz="quarter" idx="12"/>
          </p:nvPr>
        </p:nvSpPr>
        <p:spPr/>
        <p:txBody>
          <a:bodyPr/>
          <a:lstStyle/>
          <a:p>
            <a:r>
              <a:rPr lang="el-GR" smtClean="0"/>
              <a:t>Σελ. </a:t>
            </a:r>
            <a:fld id="{0CFEC368-1D7A-4F81-ABF6-AE0E36BAF64C}" type="slidenum">
              <a:rPr lang="en-US" smtClean="0"/>
              <a:pPr/>
              <a:t>34</a:t>
            </a:fld>
            <a:endParaRPr lang="en-US" dirty="0"/>
          </a:p>
        </p:txBody>
      </p:sp>
      <p:pic>
        <p:nvPicPr>
          <p:cNvPr id="5" name="Picture 4"/>
          <p:cNvPicPr>
            <a:picLocks noChangeAspect="1"/>
          </p:cNvPicPr>
          <p:nvPr/>
        </p:nvPicPr>
        <p:blipFill>
          <a:blip r:embed="rId2"/>
          <a:stretch>
            <a:fillRect/>
          </a:stretch>
        </p:blipFill>
        <p:spPr>
          <a:xfrm>
            <a:off x="3299165" y="2279333"/>
            <a:ext cx="3269779" cy="2453928"/>
          </a:xfrm>
          <a:prstGeom prst="rect">
            <a:avLst/>
          </a:prstGeom>
        </p:spPr>
      </p:pic>
    </p:spTree>
    <p:extLst>
      <p:ext uri="{BB962C8B-B14F-4D97-AF65-F5344CB8AC3E}">
        <p14:creationId xmlns:p14="http://schemas.microsoft.com/office/powerpoint/2010/main" val="381052025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35</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5" name="Rounded Rectangle 4"/>
          <p:cNvSpPr/>
          <p:nvPr/>
        </p:nvSpPr>
        <p:spPr>
          <a:xfrm>
            <a:off x="5440154" y="1693430"/>
            <a:ext cx="2414360" cy="956475"/>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0548843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Εμβιομηχανική</a:t>
            </a:r>
            <a:endParaRPr lang="en-US" dirty="0"/>
          </a:p>
        </p:txBody>
      </p:sp>
      <p:pic>
        <p:nvPicPr>
          <p:cNvPr id="5" name="Picture 4"/>
          <p:cNvPicPr>
            <a:picLocks noChangeAspect="1"/>
          </p:cNvPicPr>
          <p:nvPr/>
        </p:nvPicPr>
        <p:blipFill>
          <a:blip r:embed="rId2"/>
          <a:stretch>
            <a:fillRect/>
          </a:stretch>
        </p:blipFill>
        <p:spPr>
          <a:xfrm>
            <a:off x="423299" y="724043"/>
            <a:ext cx="7266464" cy="5548961"/>
          </a:xfrm>
          <a:prstGeom prst="rect">
            <a:avLst/>
          </a:prstGeom>
        </p:spPr>
      </p:pic>
      <p:sp>
        <p:nvSpPr>
          <p:cNvPr id="3" name="Rectangle 2"/>
          <p:cNvSpPr/>
          <p:nvPr/>
        </p:nvSpPr>
        <p:spPr>
          <a:xfrm>
            <a:off x="4766235" y="724043"/>
            <a:ext cx="3869765" cy="554896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562930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Εμβιομηχανική</a:t>
            </a:r>
            <a:endParaRPr lang="en-US" dirty="0"/>
          </a:p>
        </p:txBody>
      </p:sp>
      <p:pic>
        <p:nvPicPr>
          <p:cNvPr id="4" name="Picture 3"/>
          <p:cNvPicPr>
            <a:picLocks noChangeAspect="1"/>
          </p:cNvPicPr>
          <p:nvPr/>
        </p:nvPicPr>
        <p:blipFill>
          <a:blip r:embed="rId2"/>
          <a:stretch>
            <a:fillRect/>
          </a:stretch>
        </p:blipFill>
        <p:spPr>
          <a:xfrm>
            <a:off x="689817" y="724043"/>
            <a:ext cx="7697735" cy="5699304"/>
          </a:xfrm>
          <a:prstGeom prst="rect">
            <a:avLst/>
          </a:prstGeom>
        </p:spPr>
      </p:pic>
      <p:sp>
        <p:nvSpPr>
          <p:cNvPr id="8" name="Rectangle 7"/>
          <p:cNvSpPr/>
          <p:nvPr/>
        </p:nvSpPr>
        <p:spPr>
          <a:xfrm>
            <a:off x="1206573" y="4584422"/>
            <a:ext cx="1749773" cy="369332"/>
          </a:xfrm>
          <a:prstGeom prst="rect">
            <a:avLst/>
          </a:prstGeom>
        </p:spPr>
        <p:txBody>
          <a:bodyPr wrap="none">
            <a:spAutoFit/>
          </a:bodyPr>
          <a:lstStyle/>
          <a:p>
            <a:r>
              <a:rPr lang="en-US" dirty="0" smtClean="0"/>
              <a:t>Cell mechanics</a:t>
            </a:r>
            <a:endParaRPr lang="en-US" dirty="0"/>
          </a:p>
        </p:txBody>
      </p:sp>
    </p:spTree>
    <p:extLst>
      <p:ext uri="{BB962C8B-B14F-4D97-AF65-F5344CB8AC3E}">
        <p14:creationId xmlns:p14="http://schemas.microsoft.com/office/powerpoint/2010/main" val="1668299648"/>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Κυτταρική μηχανική</a:t>
            </a:r>
            <a:endParaRPr lang="en-US" dirty="0"/>
          </a:p>
        </p:txBody>
      </p:sp>
      <p:pic>
        <p:nvPicPr>
          <p:cNvPr id="6" name="Picture 14" descr="http://www.mccormick.northwestern.edu/mechanical/images/courses/495-mechanicsCellBioMEMS-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286" y="740005"/>
            <a:ext cx="8241109" cy="5382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88442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Sports Biomechanics &amp; Gait Analysis</a:t>
            </a:r>
            <a:endParaRPr lang="en-US" dirty="0"/>
          </a:p>
        </p:txBody>
      </p:sp>
      <p:pic>
        <p:nvPicPr>
          <p:cNvPr id="7" name="Picture 6"/>
          <p:cNvPicPr>
            <a:picLocks noChangeAspect="1"/>
          </p:cNvPicPr>
          <p:nvPr/>
        </p:nvPicPr>
        <p:blipFill>
          <a:blip r:embed="rId2"/>
          <a:stretch>
            <a:fillRect/>
          </a:stretch>
        </p:blipFill>
        <p:spPr>
          <a:xfrm>
            <a:off x="294134" y="4816179"/>
            <a:ext cx="2167259" cy="866904"/>
          </a:xfrm>
          <a:prstGeom prst="rect">
            <a:avLst/>
          </a:prstGeom>
        </p:spPr>
      </p:pic>
      <p:pic>
        <p:nvPicPr>
          <p:cNvPr id="8" name="Picture 7"/>
          <p:cNvPicPr>
            <a:picLocks noChangeAspect="1"/>
          </p:cNvPicPr>
          <p:nvPr/>
        </p:nvPicPr>
        <p:blipFill>
          <a:blip r:embed="rId3"/>
          <a:stretch>
            <a:fillRect/>
          </a:stretch>
        </p:blipFill>
        <p:spPr>
          <a:xfrm>
            <a:off x="294134" y="773978"/>
            <a:ext cx="2167259" cy="3587549"/>
          </a:xfrm>
          <a:prstGeom prst="rect">
            <a:avLst/>
          </a:prstGeom>
        </p:spPr>
      </p:pic>
      <p:sp>
        <p:nvSpPr>
          <p:cNvPr id="4" name="Right Arrow 3"/>
          <p:cNvSpPr/>
          <p:nvPr/>
        </p:nvSpPr>
        <p:spPr>
          <a:xfrm rot="5400000">
            <a:off x="1191547" y="4204705"/>
            <a:ext cx="391931" cy="7055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41101" y="6064398"/>
            <a:ext cx="8936271" cy="369332"/>
          </a:xfrm>
          <a:prstGeom prst="rect">
            <a:avLst/>
          </a:prstGeom>
        </p:spPr>
        <p:txBody>
          <a:bodyPr wrap="square">
            <a:spAutoFit/>
          </a:bodyPr>
          <a:lstStyle/>
          <a:p>
            <a:pPr algn="r"/>
            <a:r>
              <a:rPr lang="en-US" dirty="0" smtClean="0"/>
              <a:t>Reference: Biomechanics </a:t>
            </a:r>
            <a:r>
              <a:rPr lang="en-US" dirty="0"/>
              <a:t>of Bodies (</a:t>
            </a:r>
            <a:r>
              <a:rPr lang="en-US" dirty="0" err="1"/>
              <a:t>BoB</a:t>
            </a:r>
            <a:r>
              <a:rPr lang="en-US" dirty="0"/>
              <a:t>) </a:t>
            </a:r>
            <a:r>
              <a:rPr lang="en-US" dirty="0" smtClean="0"/>
              <a:t>from: </a:t>
            </a:r>
            <a:r>
              <a:rPr lang="en-US" dirty="0" err="1" smtClean="0"/>
              <a:t>www.marlbrook.com</a:t>
            </a:r>
            <a:r>
              <a:rPr lang="en-US" dirty="0" smtClean="0"/>
              <a:t>/</a:t>
            </a:r>
            <a:endParaRPr lang="en-US" dirty="0"/>
          </a:p>
        </p:txBody>
      </p:sp>
      <p:sp>
        <p:nvSpPr>
          <p:cNvPr id="11" name="Rectangle 10"/>
          <p:cNvSpPr/>
          <p:nvPr/>
        </p:nvSpPr>
        <p:spPr>
          <a:xfrm>
            <a:off x="5887595" y="445062"/>
            <a:ext cx="3225049" cy="369332"/>
          </a:xfrm>
          <a:prstGeom prst="rect">
            <a:avLst/>
          </a:prstGeom>
        </p:spPr>
        <p:txBody>
          <a:bodyPr wrap="none">
            <a:spAutoFit/>
          </a:bodyPr>
          <a:lstStyle/>
          <a:p>
            <a:r>
              <a:rPr lang="en-US" dirty="0">
                <a:solidFill>
                  <a:srgbClr val="FF0000"/>
                </a:solidFill>
              </a:rPr>
              <a:t>MOV01-Sports-Biomechanics</a:t>
            </a:r>
          </a:p>
        </p:txBody>
      </p:sp>
    </p:spTree>
    <p:extLst>
      <p:ext uri="{BB962C8B-B14F-4D97-AF65-F5344CB8AC3E}">
        <p14:creationId xmlns:p14="http://schemas.microsoft.com/office/powerpoint/2010/main" val="403505814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Μαθήματα Βιοϊατρικής Μηχανικής ΜΜ ΕΜΠ</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737739234"/>
              </p:ext>
            </p:extLst>
          </p:nvPr>
        </p:nvGraphicFramePr>
        <p:xfrm>
          <a:off x="431700" y="2599870"/>
          <a:ext cx="8415996" cy="2565400"/>
        </p:xfrm>
        <a:graphic>
          <a:graphicData uri="http://schemas.openxmlformats.org/drawingml/2006/table">
            <a:tbl>
              <a:tblPr firstRow="1" bandRow="1">
                <a:tableStyleId>{912C8C85-51F0-491E-9774-3900AFEF0FD7}</a:tableStyleId>
              </a:tblPr>
              <a:tblGrid>
                <a:gridCol w="2805332"/>
                <a:gridCol w="3250407"/>
                <a:gridCol w="2360257"/>
              </a:tblGrid>
              <a:tr h="370840">
                <a:tc>
                  <a:txBody>
                    <a:bodyPr/>
                    <a:lstStyle/>
                    <a:p>
                      <a:r>
                        <a:rPr lang="el-GR" dirty="0" smtClean="0"/>
                        <a:t>7</a:t>
                      </a:r>
                      <a:r>
                        <a:rPr lang="el-GR" baseline="30000" dirty="0" smtClean="0"/>
                        <a:t>ο</a:t>
                      </a:r>
                      <a:r>
                        <a:rPr lang="el-GR" baseline="0" dirty="0" smtClean="0"/>
                        <a:t> Εξάμηνο</a:t>
                      </a:r>
                      <a:endParaRPr lang="en-US" dirty="0"/>
                    </a:p>
                  </a:txBody>
                  <a:tcPr/>
                </a:tc>
                <a:tc>
                  <a:txBody>
                    <a:bodyPr/>
                    <a:lstStyle/>
                    <a:p>
                      <a:r>
                        <a:rPr lang="el-GR" dirty="0" smtClean="0"/>
                        <a:t>8</a:t>
                      </a:r>
                      <a:r>
                        <a:rPr lang="el-GR" baseline="30000" dirty="0" smtClean="0"/>
                        <a:t>ο</a:t>
                      </a:r>
                      <a:r>
                        <a:rPr lang="el-GR" dirty="0" smtClean="0"/>
                        <a:t> Εξάμηνο</a:t>
                      </a:r>
                      <a:endParaRPr lang="en-US" dirty="0"/>
                    </a:p>
                  </a:txBody>
                  <a:tcPr/>
                </a:tc>
                <a:tc>
                  <a:txBody>
                    <a:bodyPr/>
                    <a:lstStyle/>
                    <a:p>
                      <a:r>
                        <a:rPr lang="el-GR" dirty="0" smtClean="0"/>
                        <a:t>9</a:t>
                      </a:r>
                      <a:r>
                        <a:rPr lang="el-GR" baseline="30000" dirty="0" smtClean="0"/>
                        <a:t>ο</a:t>
                      </a:r>
                      <a:r>
                        <a:rPr lang="el-GR" dirty="0" smtClean="0"/>
                        <a:t> Εξάμηνο</a:t>
                      </a:r>
                      <a:endParaRPr lang="en-US" dirty="0"/>
                    </a:p>
                  </a:txBody>
                  <a:tcPr/>
                </a:tc>
              </a:tr>
              <a:tr h="370840">
                <a:tc>
                  <a:txBody>
                    <a:bodyPr/>
                    <a:lstStyle/>
                    <a:p>
                      <a:pPr>
                        <a:spcAft>
                          <a:spcPts val="0"/>
                        </a:spcAft>
                      </a:pPr>
                      <a:r>
                        <a:rPr lang="el-GR" sz="1600" b="1" dirty="0" smtClean="0">
                          <a:effectLst/>
                          <a:latin typeface="Cambria"/>
                          <a:ea typeface="ＭＳ 明朝"/>
                          <a:cs typeface="Times New Roman"/>
                        </a:rPr>
                        <a:t>** Εισαγωγή </a:t>
                      </a:r>
                      <a:r>
                        <a:rPr lang="el-GR" sz="1600" b="1" dirty="0">
                          <a:effectLst/>
                          <a:latin typeface="Cambria"/>
                          <a:ea typeface="ＭＳ 明朝"/>
                          <a:cs typeface="Times New Roman"/>
                        </a:rPr>
                        <a:t>στην </a:t>
                      </a:r>
                      <a:r>
                        <a:rPr lang="el-GR" sz="1600" b="1" dirty="0" smtClean="0">
                          <a:effectLst/>
                          <a:latin typeface="Cambria"/>
                          <a:ea typeface="ＭＳ 明朝"/>
                          <a:cs typeface="Times New Roman"/>
                        </a:rPr>
                        <a:t>Βιολογική</a:t>
                      </a:r>
                      <a:r>
                        <a:rPr lang="el-GR" sz="1600" dirty="0" smtClean="0">
                          <a:effectLst/>
                          <a:latin typeface="Cambria"/>
                          <a:ea typeface="ＭＳ 明朝"/>
                          <a:cs typeface="Times New Roman"/>
                        </a:rPr>
                        <a:t> </a:t>
                      </a:r>
                      <a:r>
                        <a:rPr lang="el-GR" sz="1600" b="1" dirty="0">
                          <a:effectLst/>
                          <a:latin typeface="Cambria"/>
                          <a:ea typeface="ＭＳ 明朝"/>
                          <a:cs typeface="Times New Roman"/>
                        </a:rPr>
                        <a:t>Μηχανική </a:t>
                      </a:r>
                      <a:r>
                        <a:rPr lang="el-GR" sz="1600" dirty="0">
                          <a:effectLst/>
                          <a:latin typeface="Cambria"/>
                          <a:ea typeface="ＭＳ 明朝"/>
                          <a:cs typeface="Times New Roman"/>
                        </a:rPr>
                        <a:t>(νέο μάθημα)</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Αλεξόπουλος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chemeClr val="bg2">
                        <a:lumMod val="50000"/>
                      </a:schemeClr>
                    </a:solidFill>
                  </a:tcPr>
                </a:tc>
                <a:tc>
                  <a:txBody>
                    <a:bodyPr/>
                    <a:lstStyle/>
                    <a:p>
                      <a:pPr>
                        <a:spcAft>
                          <a:spcPts val="0"/>
                        </a:spcAft>
                      </a:pPr>
                      <a:r>
                        <a:rPr lang="el-GR" sz="1600" b="1" dirty="0" smtClean="0">
                          <a:effectLst/>
                          <a:latin typeface="Cambria"/>
                          <a:ea typeface="ＭＳ 明朝"/>
                          <a:cs typeface="Times New Roman"/>
                        </a:rPr>
                        <a:t>** Ανάλυση </a:t>
                      </a:r>
                      <a:r>
                        <a:rPr lang="el-GR" sz="1600" b="1" dirty="0">
                          <a:effectLst/>
                          <a:latin typeface="Cambria"/>
                          <a:ea typeface="ＭＳ 明朝"/>
                          <a:cs typeface="Times New Roman"/>
                        </a:rPr>
                        <a:t>και σχεδιασμός βιοϊατρικών συστημάτων</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(νέο μάθημα) </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Αλεξόπουλος</a:t>
                      </a:r>
                      <a:endParaRPr lang="en-US" sz="1600" dirty="0">
                        <a:effectLst/>
                        <a:latin typeface="Cambria"/>
                        <a:ea typeface="ＭＳ 明朝"/>
                        <a:cs typeface="Times New Roman"/>
                      </a:endParaRPr>
                    </a:p>
                  </a:txBody>
                  <a:tcPr marL="68580" marR="68580" marT="0" marB="0">
                    <a:solidFill>
                      <a:schemeClr val="bg2">
                        <a:lumMod val="75000"/>
                      </a:schemeClr>
                    </a:solidFill>
                  </a:tcPr>
                </a:tc>
                <a:tc>
                  <a:txBody>
                    <a:bodyPr/>
                    <a:lstStyle/>
                    <a:p>
                      <a:pPr>
                        <a:spcAft>
                          <a:spcPts val="0"/>
                        </a:spcAft>
                      </a:pPr>
                      <a:r>
                        <a:rPr lang="el-GR" sz="1600" b="1" dirty="0" smtClean="0">
                          <a:effectLst/>
                          <a:latin typeface="Cambria"/>
                          <a:ea typeface="ＭＳ 明朝"/>
                          <a:cs typeface="Times New Roman"/>
                        </a:rPr>
                        <a:t>Εμβιομηχανική</a:t>
                      </a:r>
                      <a:endParaRPr lang="en-US" sz="1600" dirty="0" smtClean="0">
                        <a:effectLst/>
                        <a:latin typeface="Cambria"/>
                        <a:ea typeface="ＭＳ 明朝"/>
                        <a:cs typeface="Times New Roman"/>
                      </a:endParaRPr>
                    </a:p>
                    <a:p>
                      <a:pPr>
                        <a:spcAft>
                          <a:spcPts val="0"/>
                        </a:spcAft>
                      </a:pPr>
                      <a:r>
                        <a:rPr lang="el-GR" sz="1600" dirty="0" smtClean="0">
                          <a:effectLst/>
                          <a:latin typeface="Cambria"/>
                          <a:ea typeface="ＭＳ 明朝"/>
                          <a:cs typeface="Times New Roman"/>
                        </a:rPr>
                        <a:t>Κος Αλεξόπουλος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solidFill>
                      <a:srgbClr val="F3F2DC"/>
                    </a:solidFill>
                  </a:tcPr>
                </a:tc>
              </a:tr>
              <a:tr h="370840">
                <a:tc>
                  <a:txBody>
                    <a:bodyPr/>
                    <a:lstStyle/>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tc>
                <a:tc>
                  <a:txBody>
                    <a:bodyPr/>
                    <a:lstStyle/>
                    <a:p>
                      <a:pPr>
                        <a:spcAft>
                          <a:spcPts val="0"/>
                        </a:spcAft>
                      </a:pPr>
                      <a:r>
                        <a:rPr lang="el-GR" sz="1600" b="1" dirty="0" smtClean="0">
                          <a:effectLst/>
                          <a:latin typeface="Cambria"/>
                          <a:ea typeface="ＭＳ 明朝"/>
                          <a:cs typeface="Times New Roman"/>
                        </a:rPr>
                        <a:t>Απεικονίσεις </a:t>
                      </a:r>
                      <a:r>
                        <a:rPr lang="el-GR" sz="1600" b="1" dirty="0">
                          <a:effectLst/>
                          <a:latin typeface="Cambria"/>
                          <a:ea typeface="ＭＳ 明朝"/>
                          <a:cs typeface="Times New Roman"/>
                        </a:rPr>
                        <a:t>και Θεραπευτικές Ακτινοβολήσεις Βιοϊατρικής </a:t>
                      </a:r>
                      <a:r>
                        <a:rPr lang="el-GR" sz="1600" b="1" dirty="0" smtClean="0">
                          <a:effectLst/>
                          <a:latin typeface="Cambria"/>
                          <a:ea typeface="ＭＳ 明朝"/>
                          <a:cs typeface="Times New Roman"/>
                        </a:rPr>
                        <a:t>Τεχνολογίας</a:t>
                      </a: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Κος </a:t>
                      </a:r>
                      <a:r>
                        <a:rPr lang="el-GR" sz="1600" dirty="0" smtClean="0">
                          <a:effectLst/>
                          <a:latin typeface="Cambria"/>
                          <a:ea typeface="ＭＳ 明朝"/>
                          <a:cs typeface="Times New Roman"/>
                        </a:rPr>
                        <a:t>Αναγνωστάκης</a:t>
                      </a:r>
                      <a:endParaRPr lang="en-US" sz="1600" dirty="0">
                        <a:effectLst/>
                        <a:latin typeface="Cambria"/>
                        <a:ea typeface="ＭＳ 明朝"/>
                        <a:cs typeface="Times New Roman"/>
                      </a:endParaRPr>
                    </a:p>
                  </a:txBody>
                  <a:tcPr marL="68580" marR="68580" marT="0" marB="0"/>
                </a:tc>
                <a:tc>
                  <a:txBody>
                    <a:bodyPr/>
                    <a:lstStyle/>
                    <a:p>
                      <a:pPr>
                        <a:spcAft>
                          <a:spcPts val="0"/>
                        </a:spcAft>
                      </a:pPr>
                      <a:r>
                        <a:rPr lang="el-GR" sz="1600" b="1" dirty="0" smtClean="0">
                          <a:effectLst/>
                          <a:latin typeface="Cambria"/>
                          <a:ea typeface="ＭＳ 明朝"/>
                          <a:cs typeface="Times New Roman"/>
                        </a:rPr>
                        <a:t>Βιορευστομηχανική</a:t>
                      </a:r>
                      <a:r>
                        <a:rPr lang="el-GR" sz="1600" dirty="0" smtClean="0">
                          <a:effectLst/>
                          <a:latin typeface="Cambria"/>
                          <a:ea typeface="ＭＳ 明朝"/>
                          <a:cs typeface="Times New Roman"/>
                        </a:rPr>
                        <a:t> </a:t>
                      </a:r>
                      <a:endParaRPr lang="en-US" sz="1600" dirty="0" smtClean="0">
                        <a:effectLst/>
                        <a:latin typeface="Cambria"/>
                        <a:ea typeface="ＭＳ 明朝"/>
                        <a:cs typeface="Times New Roman"/>
                      </a:endParaRPr>
                    </a:p>
                    <a:p>
                      <a:pPr>
                        <a:spcAft>
                          <a:spcPts val="0"/>
                        </a:spcAft>
                      </a:pPr>
                      <a:r>
                        <a:rPr lang="el-GR" sz="1600" dirty="0" smtClean="0">
                          <a:effectLst/>
                          <a:latin typeface="Cambria"/>
                          <a:ea typeface="ＭＳ 明朝"/>
                          <a:cs typeface="Times New Roman"/>
                        </a:rPr>
                        <a:t>Κος Τσαγγάρης</a:t>
                      </a:r>
                      <a:endParaRPr lang="en-US" sz="1600" dirty="0" smtClean="0">
                        <a:effectLst/>
                        <a:latin typeface="Cambria"/>
                        <a:ea typeface="ＭＳ 明朝"/>
                        <a:cs typeface="Times New Roman"/>
                      </a:endParaRPr>
                    </a:p>
                    <a:p>
                      <a:pPr>
                        <a:spcAft>
                          <a:spcPts val="0"/>
                        </a:spcAft>
                      </a:pPr>
                      <a:endParaRPr lang="en-US" sz="1600" dirty="0">
                        <a:effectLst/>
                        <a:latin typeface="Cambria"/>
                        <a:ea typeface="ＭＳ 明朝"/>
                        <a:cs typeface="Times New Roman"/>
                      </a:endParaRPr>
                    </a:p>
                    <a:p>
                      <a:pPr>
                        <a:spcAft>
                          <a:spcPts val="0"/>
                        </a:spcAft>
                      </a:pPr>
                      <a:r>
                        <a:rPr lang="el-GR" sz="1600" dirty="0">
                          <a:effectLst/>
                          <a:latin typeface="Cambria"/>
                          <a:ea typeface="ＭＳ 明朝"/>
                          <a:cs typeface="Times New Roman"/>
                        </a:rPr>
                        <a:t> </a:t>
                      </a:r>
                      <a:endParaRPr lang="en-US" sz="1600" dirty="0">
                        <a:effectLst/>
                        <a:latin typeface="Cambria"/>
                        <a:ea typeface="ＭＳ 明朝"/>
                        <a:cs typeface="Times New Roman"/>
                      </a:endParaRPr>
                    </a:p>
                  </a:txBody>
                  <a:tcPr marL="68580" marR="68580" marT="0" marB="0"/>
                </a:tc>
              </a:tr>
            </a:tbl>
          </a:graphicData>
        </a:graphic>
      </p:graphicFrame>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4</a:t>
            </a:fld>
            <a:endParaRPr lang="en-US" dirty="0"/>
          </a:p>
        </p:txBody>
      </p:sp>
      <p:grpSp>
        <p:nvGrpSpPr>
          <p:cNvPr id="8" name="Group 7"/>
          <p:cNvGrpSpPr/>
          <p:nvPr/>
        </p:nvGrpSpPr>
        <p:grpSpPr>
          <a:xfrm>
            <a:off x="429866" y="628961"/>
            <a:ext cx="2619790" cy="1941369"/>
            <a:chOff x="429866" y="561892"/>
            <a:chExt cx="2619790" cy="1941369"/>
          </a:xfrm>
        </p:grpSpPr>
        <p:sp>
          <p:nvSpPr>
            <p:cNvPr id="4" name="Down Arrow 3"/>
            <p:cNvSpPr/>
            <p:nvPr/>
          </p:nvSpPr>
          <p:spPr>
            <a:xfrm>
              <a:off x="1102595" y="2067222"/>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429866" y="561892"/>
              <a:ext cx="2619790" cy="1477328"/>
            </a:xfrm>
            <a:prstGeom prst="rect">
              <a:avLst/>
            </a:prstGeom>
            <a:noFill/>
          </p:spPr>
          <p:txBody>
            <a:bodyPr wrap="none" rtlCol="0">
              <a:spAutoFit/>
            </a:bodyPr>
            <a:lstStyle/>
            <a:p>
              <a:pPr algn="ctr"/>
              <a:r>
                <a:rPr lang="el-GR" b="1" dirty="0" smtClean="0"/>
                <a:t>Αποκτάτε βασικές </a:t>
              </a:r>
            </a:p>
            <a:p>
              <a:pPr algn="ctr"/>
              <a:r>
                <a:rPr lang="el-GR" b="1" dirty="0" smtClean="0"/>
                <a:t>Γνώσεις</a:t>
              </a:r>
            </a:p>
            <a:p>
              <a:pPr algn="ctr"/>
              <a:r>
                <a:rPr lang="el-GR" b="1" dirty="0" smtClean="0"/>
                <a:t>Βιοιατρικής και </a:t>
              </a:r>
            </a:p>
            <a:p>
              <a:pPr algn="ctr"/>
              <a:r>
                <a:rPr lang="el-GR" b="1" dirty="0" smtClean="0"/>
                <a:t>Βιολογίας</a:t>
              </a:r>
            </a:p>
            <a:p>
              <a:pPr algn="ctr"/>
              <a:r>
                <a:rPr lang="el-GR" b="1" dirty="0" smtClean="0"/>
                <a:t>(όλες </a:t>
              </a:r>
              <a:r>
                <a:rPr lang="el-GR" b="1" dirty="0"/>
                <a:t>οι κατευθύνσεις)</a:t>
              </a:r>
              <a:endParaRPr lang="en-US" b="1" dirty="0"/>
            </a:p>
          </p:txBody>
        </p:sp>
      </p:grpSp>
      <p:grpSp>
        <p:nvGrpSpPr>
          <p:cNvPr id="12" name="Group 11"/>
          <p:cNvGrpSpPr/>
          <p:nvPr/>
        </p:nvGrpSpPr>
        <p:grpSpPr>
          <a:xfrm>
            <a:off x="2773438" y="635892"/>
            <a:ext cx="3756031" cy="1913367"/>
            <a:chOff x="2773438" y="588852"/>
            <a:chExt cx="3756031" cy="1913367"/>
          </a:xfrm>
        </p:grpSpPr>
        <p:sp>
          <p:nvSpPr>
            <p:cNvPr id="10" name="TextBox 9"/>
            <p:cNvSpPr txBox="1"/>
            <p:nvPr/>
          </p:nvSpPr>
          <p:spPr>
            <a:xfrm>
              <a:off x="2773438" y="588852"/>
              <a:ext cx="3756031" cy="1477328"/>
            </a:xfrm>
            <a:prstGeom prst="rect">
              <a:avLst/>
            </a:prstGeom>
            <a:noFill/>
          </p:spPr>
          <p:txBody>
            <a:bodyPr wrap="none" rtlCol="0">
              <a:spAutoFit/>
            </a:bodyPr>
            <a:lstStyle/>
            <a:p>
              <a:pPr algn="ctr"/>
              <a:r>
                <a:rPr lang="el-GR" b="1" dirty="0" smtClean="0"/>
                <a:t>Σχεδιαζετε Βιοιατρικές συσκευές</a:t>
              </a:r>
            </a:p>
            <a:p>
              <a:pPr algn="ctr"/>
              <a:r>
                <a:rPr lang="el-GR" b="1" dirty="0" smtClean="0"/>
                <a:t>(</a:t>
              </a:r>
              <a:r>
                <a:rPr lang="en-US" b="1" dirty="0" smtClean="0"/>
                <a:t>concept, market analysis</a:t>
              </a:r>
              <a:r>
                <a:rPr lang="el-GR" b="1" dirty="0" smtClean="0"/>
                <a:t>, </a:t>
              </a:r>
              <a:endParaRPr lang="en-US" b="1" dirty="0"/>
            </a:p>
            <a:p>
              <a:pPr algn="ctr"/>
              <a:r>
                <a:rPr lang="en-US" b="1" dirty="0" smtClean="0"/>
                <a:t>business plan,</a:t>
              </a:r>
              <a:r>
                <a:rPr lang="el-GR" b="1" dirty="0" smtClean="0"/>
                <a:t> </a:t>
              </a:r>
              <a:r>
                <a:rPr lang="en-US" b="1" dirty="0" smtClean="0"/>
                <a:t>design)</a:t>
              </a:r>
              <a:endParaRPr lang="el-GR" b="1" dirty="0" smtClean="0"/>
            </a:p>
            <a:p>
              <a:pPr algn="ctr"/>
              <a:r>
                <a:rPr lang="el-GR" b="1" dirty="0" smtClean="0"/>
                <a:t>(κατασκευαστικός / </a:t>
              </a:r>
              <a:endParaRPr lang="en-US" b="1" dirty="0" smtClean="0"/>
            </a:p>
            <a:p>
              <a:pPr algn="ctr"/>
              <a:r>
                <a:rPr lang="el-GR" b="1" dirty="0" smtClean="0"/>
                <a:t>παραγωγής / καινοτομία)</a:t>
              </a:r>
              <a:endParaRPr lang="en-US" b="1" dirty="0"/>
            </a:p>
          </p:txBody>
        </p:sp>
        <p:sp>
          <p:nvSpPr>
            <p:cNvPr id="11" name="Down Arrow 10"/>
            <p:cNvSpPr/>
            <p:nvPr/>
          </p:nvSpPr>
          <p:spPr>
            <a:xfrm>
              <a:off x="4092653" y="2066180"/>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2" name="Group 21"/>
          <p:cNvGrpSpPr/>
          <p:nvPr/>
        </p:nvGrpSpPr>
        <p:grpSpPr>
          <a:xfrm>
            <a:off x="3638832" y="1189890"/>
            <a:ext cx="5173827" cy="5057751"/>
            <a:chOff x="3638832" y="1189890"/>
            <a:chExt cx="5173827" cy="5057751"/>
          </a:xfrm>
        </p:grpSpPr>
        <p:grpSp>
          <p:nvGrpSpPr>
            <p:cNvPr id="13" name="Group 12"/>
            <p:cNvGrpSpPr/>
            <p:nvPr/>
          </p:nvGrpSpPr>
          <p:grpSpPr>
            <a:xfrm>
              <a:off x="6815260" y="1189890"/>
              <a:ext cx="1997399" cy="1359369"/>
              <a:chOff x="3652748" y="588852"/>
              <a:chExt cx="1997399" cy="1359369"/>
            </a:xfrm>
          </p:grpSpPr>
          <p:sp>
            <p:nvSpPr>
              <p:cNvPr id="14" name="TextBox 13"/>
              <p:cNvSpPr txBox="1"/>
              <p:nvPr/>
            </p:nvSpPr>
            <p:spPr>
              <a:xfrm>
                <a:off x="3652748" y="588852"/>
                <a:ext cx="1997399" cy="923330"/>
              </a:xfrm>
              <a:prstGeom prst="rect">
                <a:avLst/>
              </a:prstGeom>
              <a:noFill/>
            </p:spPr>
            <p:txBody>
              <a:bodyPr wrap="none" rtlCol="0">
                <a:spAutoFit/>
              </a:bodyPr>
              <a:lstStyle/>
              <a:p>
                <a:pPr algn="ctr"/>
                <a:r>
                  <a:rPr lang="el-GR" b="1" dirty="0" smtClean="0"/>
                  <a:t>Εφαρμογές σε </a:t>
                </a:r>
                <a:endParaRPr lang="en-US" b="1" dirty="0" smtClean="0"/>
              </a:p>
              <a:p>
                <a:pPr algn="ctr"/>
                <a:r>
                  <a:rPr lang="en-US" b="1" dirty="0" smtClean="0"/>
                  <a:t>Biomechanics</a:t>
                </a:r>
              </a:p>
              <a:p>
                <a:pPr algn="ctr"/>
                <a:r>
                  <a:rPr lang="el-GR" b="1" dirty="0" smtClean="0"/>
                  <a:t>(κατασκευαστές)</a:t>
                </a:r>
                <a:endParaRPr lang="en-US" b="1" dirty="0"/>
              </a:p>
            </p:txBody>
          </p:sp>
          <p:sp>
            <p:nvSpPr>
              <p:cNvPr id="15" name="Down Arrow 14"/>
              <p:cNvSpPr/>
              <p:nvPr/>
            </p:nvSpPr>
            <p:spPr>
              <a:xfrm>
                <a:off x="4092653" y="1512182"/>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3638832" y="5165270"/>
              <a:ext cx="1762021" cy="1082371"/>
              <a:chOff x="7000039" y="883853"/>
              <a:chExt cx="1762021" cy="1082371"/>
            </a:xfrm>
          </p:grpSpPr>
          <p:sp>
            <p:nvSpPr>
              <p:cNvPr id="17" name="TextBox 16"/>
              <p:cNvSpPr txBox="1"/>
              <p:nvPr/>
            </p:nvSpPr>
            <p:spPr>
              <a:xfrm>
                <a:off x="7000039" y="1319893"/>
                <a:ext cx="1762021" cy="646331"/>
              </a:xfrm>
              <a:prstGeom prst="rect">
                <a:avLst/>
              </a:prstGeom>
              <a:noFill/>
            </p:spPr>
            <p:txBody>
              <a:bodyPr wrap="none" rtlCol="0">
                <a:spAutoFit/>
              </a:bodyPr>
              <a:lstStyle/>
              <a:p>
                <a:pPr algn="ctr"/>
                <a:r>
                  <a:rPr lang="el-GR" b="1" dirty="0" smtClean="0"/>
                  <a:t>Εφαρμογές σε </a:t>
                </a:r>
                <a:endParaRPr lang="en-US" b="1" dirty="0" smtClean="0"/>
              </a:p>
              <a:p>
                <a:pPr algn="ctr"/>
                <a:r>
                  <a:rPr lang="el-GR" b="1" dirty="0"/>
                  <a:t>α</a:t>
                </a:r>
                <a:r>
                  <a:rPr lang="el-GR" b="1" dirty="0" smtClean="0"/>
                  <a:t>πεικονίσεις</a:t>
                </a:r>
                <a:endParaRPr lang="en-US" b="1" dirty="0"/>
              </a:p>
            </p:txBody>
          </p:sp>
          <p:sp>
            <p:nvSpPr>
              <p:cNvPr id="18" name="Down Arrow 17"/>
              <p:cNvSpPr/>
              <p:nvPr/>
            </p:nvSpPr>
            <p:spPr>
              <a:xfrm rot="10800000">
                <a:off x="7259542" y="883853"/>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9" name="Group 18"/>
            <p:cNvGrpSpPr/>
            <p:nvPr/>
          </p:nvGrpSpPr>
          <p:grpSpPr>
            <a:xfrm>
              <a:off x="6416598" y="5060124"/>
              <a:ext cx="2287806" cy="1082371"/>
              <a:chOff x="6737148" y="883853"/>
              <a:chExt cx="2287806" cy="1082371"/>
            </a:xfrm>
          </p:grpSpPr>
          <p:sp>
            <p:nvSpPr>
              <p:cNvPr id="20" name="TextBox 19"/>
              <p:cNvSpPr txBox="1"/>
              <p:nvPr/>
            </p:nvSpPr>
            <p:spPr>
              <a:xfrm>
                <a:off x="6737148" y="1319893"/>
                <a:ext cx="2287806" cy="646331"/>
              </a:xfrm>
              <a:prstGeom prst="rect">
                <a:avLst/>
              </a:prstGeom>
              <a:noFill/>
            </p:spPr>
            <p:txBody>
              <a:bodyPr wrap="none" rtlCol="0">
                <a:spAutoFit/>
              </a:bodyPr>
              <a:lstStyle/>
              <a:p>
                <a:pPr algn="ctr"/>
                <a:r>
                  <a:rPr lang="el-GR" b="1" dirty="0" smtClean="0"/>
                  <a:t>Εφαρμογές σε </a:t>
                </a:r>
                <a:endParaRPr lang="en-US" b="1" dirty="0" smtClean="0"/>
              </a:p>
              <a:p>
                <a:pPr algn="ctr"/>
                <a:r>
                  <a:rPr lang="el-GR" b="1" dirty="0" smtClean="0"/>
                  <a:t>Μηχανική ρευστών</a:t>
                </a:r>
                <a:endParaRPr lang="en-US" b="1" dirty="0"/>
              </a:p>
            </p:txBody>
          </p:sp>
          <p:sp>
            <p:nvSpPr>
              <p:cNvPr id="21" name="Down Arrow 20"/>
              <p:cNvSpPr/>
              <p:nvPr/>
            </p:nvSpPr>
            <p:spPr>
              <a:xfrm rot="10800000">
                <a:off x="7259542" y="883853"/>
                <a:ext cx="1186345" cy="436039"/>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00354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40</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6" name="Rounded Rectangle 5"/>
          <p:cNvSpPr/>
          <p:nvPr/>
        </p:nvSpPr>
        <p:spPr>
          <a:xfrm>
            <a:off x="2884694" y="1489591"/>
            <a:ext cx="2414360" cy="956475"/>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ounded Rectangle 6"/>
          <p:cNvSpPr/>
          <p:nvPr/>
        </p:nvSpPr>
        <p:spPr>
          <a:xfrm>
            <a:off x="873576" y="2446066"/>
            <a:ext cx="2414360" cy="956475"/>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8837134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Ιστομηχανική – Αναγεννητική Ιατρική</a:t>
            </a:r>
            <a:endParaRPr lang="en-US" dirty="0"/>
          </a:p>
        </p:txBody>
      </p:sp>
      <p:pic>
        <p:nvPicPr>
          <p:cNvPr id="4" name="Picture 3"/>
          <p:cNvPicPr>
            <a:picLocks noChangeAspect="1"/>
          </p:cNvPicPr>
          <p:nvPr/>
        </p:nvPicPr>
        <p:blipFill rotWithShape="1">
          <a:blip r:embed="rId2"/>
          <a:srcRect l="5391" r="2783"/>
          <a:stretch/>
        </p:blipFill>
        <p:spPr>
          <a:xfrm>
            <a:off x="0" y="610255"/>
            <a:ext cx="9144000" cy="5128592"/>
          </a:xfrm>
          <a:prstGeom prst="rect">
            <a:avLst/>
          </a:prstGeom>
        </p:spPr>
      </p:pic>
      <p:sp>
        <p:nvSpPr>
          <p:cNvPr id="3" name="Rectangle 2"/>
          <p:cNvSpPr/>
          <p:nvPr/>
        </p:nvSpPr>
        <p:spPr>
          <a:xfrm>
            <a:off x="0" y="5613409"/>
            <a:ext cx="9144000" cy="923330"/>
          </a:xfrm>
          <a:prstGeom prst="rect">
            <a:avLst/>
          </a:prstGeom>
        </p:spPr>
        <p:txBody>
          <a:bodyPr wrap="square">
            <a:spAutoFit/>
          </a:bodyPr>
          <a:lstStyle/>
          <a:p>
            <a:r>
              <a:rPr lang="en-US" dirty="0"/>
              <a:t>Tissue Engineering is the study of the growth of new connective tissues, or organs, from cells and </a:t>
            </a:r>
            <a:r>
              <a:rPr lang="en-US" dirty="0" smtClean="0"/>
              <a:t>scaffolds in order to </a:t>
            </a:r>
            <a:r>
              <a:rPr lang="en-US" dirty="0"/>
              <a:t>produce a fully functional organ for </a:t>
            </a:r>
            <a:r>
              <a:rPr lang="en-US" dirty="0" smtClean="0"/>
              <a:t>implantation back into the donor host</a:t>
            </a:r>
            <a:endParaRPr lang="en-US" dirty="0"/>
          </a:p>
        </p:txBody>
      </p:sp>
    </p:spTree>
    <p:extLst>
      <p:ext uri="{BB962C8B-B14F-4D97-AF65-F5344CB8AC3E}">
        <p14:creationId xmlns:p14="http://schemas.microsoft.com/office/powerpoint/2010/main" val="83210006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Ιστομηχανική – Αναγεννητική Ιατρική</a:t>
            </a:r>
            <a:endParaRPr lang="en-US" dirty="0"/>
          </a:p>
        </p:txBody>
      </p:sp>
      <p:pic>
        <p:nvPicPr>
          <p:cNvPr id="5130" name="Picture 10" descr="Product Preparation - Step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520" y="3705075"/>
            <a:ext cx="2900369" cy="262966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www.scielo.br/img/revistas/rbcp/v27n3/en_a06fig03.jpg"/>
          <p:cNvPicPr>
            <a:picLocks noChangeAspect="1" noChangeArrowheads="1"/>
          </p:cNvPicPr>
          <p:nvPr/>
        </p:nvPicPr>
        <p:blipFill rotWithShape="1">
          <a:blip r:embed="rId3">
            <a:extLst>
              <a:ext uri="{28A0092B-C50C-407E-A947-70E740481C1C}">
                <a14:useLocalDpi xmlns:a14="http://schemas.microsoft.com/office/drawing/2010/main" val="0"/>
              </a:ext>
            </a:extLst>
          </a:blip>
          <a:srcRect b="16901"/>
          <a:stretch/>
        </p:blipFill>
        <p:spPr bwMode="auto">
          <a:xfrm>
            <a:off x="0" y="516175"/>
            <a:ext cx="5330599" cy="31889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news.mit.edu/sites/mit.edu.newsoffice/files/styles/og/public/images/2009/200908311113506342.jpg"/>
          <p:cNvPicPr>
            <a:picLocks noChangeAspect="1" noChangeArrowheads="1"/>
          </p:cNvPicPr>
          <p:nvPr/>
        </p:nvPicPr>
        <p:blipFill rotWithShape="1">
          <a:blip r:embed="rId4">
            <a:extLst>
              <a:ext uri="{28A0092B-C50C-407E-A947-70E740481C1C}">
                <a14:useLocalDpi xmlns:a14="http://schemas.microsoft.com/office/drawing/2010/main" val="0"/>
              </a:ext>
            </a:extLst>
          </a:blip>
          <a:srcRect b="12077"/>
          <a:stretch/>
        </p:blipFill>
        <p:spPr bwMode="auto">
          <a:xfrm>
            <a:off x="4464241" y="2594681"/>
            <a:ext cx="4672616" cy="3651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8286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Ιστομηχανική – Αναγεννητική Ιατρική</a:t>
            </a:r>
            <a:endParaRPr lang="en-US" dirty="0"/>
          </a:p>
        </p:txBody>
      </p:sp>
      <p:sp>
        <p:nvSpPr>
          <p:cNvPr id="9" name="Rectangle 8"/>
          <p:cNvSpPr/>
          <p:nvPr/>
        </p:nvSpPr>
        <p:spPr>
          <a:xfrm>
            <a:off x="6132426" y="516175"/>
            <a:ext cx="3011574" cy="369332"/>
          </a:xfrm>
          <a:prstGeom prst="rect">
            <a:avLst/>
          </a:prstGeom>
        </p:spPr>
        <p:txBody>
          <a:bodyPr wrap="none">
            <a:spAutoFit/>
          </a:bodyPr>
          <a:lstStyle/>
          <a:p>
            <a:r>
              <a:rPr lang="en-US" dirty="0"/>
              <a:t>MOV02-Tissue Engineering</a:t>
            </a:r>
          </a:p>
        </p:txBody>
      </p:sp>
      <p:sp>
        <p:nvSpPr>
          <p:cNvPr id="5" name="Rectangle 4"/>
          <p:cNvSpPr/>
          <p:nvPr/>
        </p:nvSpPr>
        <p:spPr>
          <a:xfrm>
            <a:off x="0" y="516175"/>
            <a:ext cx="2968744" cy="369332"/>
          </a:xfrm>
          <a:prstGeom prst="rect">
            <a:avLst/>
          </a:prstGeom>
        </p:spPr>
        <p:txBody>
          <a:bodyPr wrap="none">
            <a:spAutoFit/>
          </a:bodyPr>
          <a:lstStyle/>
          <a:p>
            <a:r>
              <a:rPr lang="en-US" dirty="0" smtClean="0"/>
              <a:t>Source: VCU </a:t>
            </a:r>
            <a:r>
              <a:rPr lang="en-US" dirty="0"/>
              <a:t>Life Sciences</a:t>
            </a:r>
          </a:p>
        </p:txBody>
      </p:sp>
    </p:spTree>
    <p:extLst>
      <p:ext uri="{BB962C8B-B14F-4D97-AF65-F5344CB8AC3E}">
        <p14:creationId xmlns:p14="http://schemas.microsoft.com/office/powerpoint/2010/main" val="201190212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44</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6" name="Rounded Rectangle 5"/>
          <p:cNvSpPr/>
          <p:nvPr/>
        </p:nvSpPr>
        <p:spPr>
          <a:xfrm>
            <a:off x="6161326" y="2728304"/>
            <a:ext cx="2618168" cy="956475"/>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08798513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Βιορευστομηχανική</a:t>
            </a:r>
            <a:endParaRPr lang="en-US" dirty="0"/>
          </a:p>
        </p:txBody>
      </p:sp>
      <p:pic>
        <p:nvPicPr>
          <p:cNvPr id="9" name="Picture 8"/>
          <p:cNvPicPr>
            <a:picLocks noChangeAspect="1"/>
          </p:cNvPicPr>
          <p:nvPr/>
        </p:nvPicPr>
        <p:blipFill>
          <a:blip r:embed="rId2"/>
          <a:stretch>
            <a:fillRect/>
          </a:stretch>
        </p:blipFill>
        <p:spPr>
          <a:xfrm>
            <a:off x="200670" y="625917"/>
            <a:ext cx="3820089" cy="4281858"/>
          </a:xfrm>
          <a:prstGeom prst="rect">
            <a:avLst/>
          </a:prstGeom>
        </p:spPr>
      </p:pic>
      <p:sp>
        <p:nvSpPr>
          <p:cNvPr id="10" name="Rectangle 9"/>
          <p:cNvSpPr/>
          <p:nvPr/>
        </p:nvSpPr>
        <p:spPr>
          <a:xfrm>
            <a:off x="4104610" y="780202"/>
            <a:ext cx="4572000" cy="923330"/>
          </a:xfrm>
          <a:prstGeom prst="rect">
            <a:avLst/>
          </a:prstGeom>
        </p:spPr>
        <p:txBody>
          <a:bodyPr>
            <a:spAutoFit/>
          </a:bodyPr>
          <a:lstStyle/>
          <a:p>
            <a:pPr algn="r">
              <a:spcAft>
                <a:spcPts val="0"/>
              </a:spcAft>
            </a:pPr>
            <a:r>
              <a:rPr lang="el-GR" b="1" dirty="0" smtClean="0">
                <a:latin typeface="Cambria"/>
                <a:ea typeface="ＭＳ 明朝"/>
                <a:cs typeface="Times New Roman"/>
              </a:rPr>
              <a:t>Μάθημα Βιορευστομηχανικής</a:t>
            </a:r>
            <a:r>
              <a:rPr lang="el-GR" dirty="0" smtClean="0">
                <a:latin typeface="Cambria"/>
                <a:ea typeface="ＭＳ 明朝"/>
                <a:cs typeface="Times New Roman"/>
              </a:rPr>
              <a:t> </a:t>
            </a:r>
          </a:p>
          <a:p>
            <a:pPr algn="r">
              <a:spcAft>
                <a:spcPts val="0"/>
              </a:spcAft>
            </a:pPr>
            <a:r>
              <a:rPr lang="el-GR" dirty="0" smtClean="0">
                <a:latin typeface="Cambria"/>
                <a:ea typeface="ＭＳ 明朝"/>
                <a:cs typeface="Times New Roman"/>
              </a:rPr>
              <a:t>Σχολή ΜΜ ΕΜΠ</a:t>
            </a:r>
            <a:endParaRPr lang="en-US" dirty="0">
              <a:latin typeface="Cambria"/>
              <a:ea typeface="ＭＳ 明朝"/>
              <a:cs typeface="Times New Roman"/>
            </a:endParaRPr>
          </a:p>
          <a:p>
            <a:pPr algn="r">
              <a:spcAft>
                <a:spcPts val="0"/>
              </a:spcAft>
            </a:pPr>
            <a:r>
              <a:rPr lang="el-GR" dirty="0" smtClean="0">
                <a:latin typeface="Cambria"/>
                <a:ea typeface="ＭＳ 明朝"/>
                <a:cs typeface="Times New Roman"/>
              </a:rPr>
              <a:t>(Κος Τσαγγάρης και συνεργάτες)</a:t>
            </a:r>
            <a:endParaRPr lang="en-US" dirty="0">
              <a:latin typeface="Cambria"/>
              <a:ea typeface="ＭＳ 明朝"/>
              <a:cs typeface="Times New Roman"/>
            </a:endParaRPr>
          </a:p>
        </p:txBody>
      </p:sp>
      <p:pic>
        <p:nvPicPr>
          <p:cNvPr id="11" name="Picture 31" descr="Starr-Edwar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670" y="4730636"/>
            <a:ext cx="1790394" cy="16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4"/>
          <a:stretch>
            <a:fillRect/>
          </a:stretch>
        </p:blipFill>
        <p:spPr>
          <a:xfrm>
            <a:off x="4297488" y="4744060"/>
            <a:ext cx="3337536" cy="1610926"/>
          </a:xfrm>
          <a:prstGeom prst="rect">
            <a:avLst/>
          </a:prstGeom>
        </p:spPr>
      </p:pic>
      <p:sp>
        <p:nvSpPr>
          <p:cNvPr id="13" name="Rectangle 12"/>
          <p:cNvSpPr/>
          <p:nvPr/>
        </p:nvSpPr>
        <p:spPr>
          <a:xfrm>
            <a:off x="5121332" y="4182687"/>
            <a:ext cx="3749202" cy="369332"/>
          </a:xfrm>
          <a:prstGeom prst="rect">
            <a:avLst/>
          </a:prstGeom>
        </p:spPr>
        <p:txBody>
          <a:bodyPr wrap="square">
            <a:spAutoFit/>
          </a:bodyPr>
          <a:lstStyle/>
          <a:p>
            <a:r>
              <a:rPr lang="en-US" dirty="0"/>
              <a:t>http://www.deskeng.com/</a:t>
            </a:r>
          </a:p>
        </p:txBody>
      </p:sp>
      <p:pic>
        <p:nvPicPr>
          <p:cNvPr id="14" name="Picture 2" descr="http://www.deskeng.com/de/img/medical-applications-tap-power-of-cfd_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2039563"/>
            <a:ext cx="2957297"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48250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46</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6" name="Rounded Rectangle 5"/>
          <p:cNvSpPr/>
          <p:nvPr/>
        </p:nvSpPr>
        <p:spPr>
          <a:xfrm>
            <a:off x="6161326" y="3731818"/>
            <a:ext cx="2335970" cy="799676"/>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ounded Rectangle 6"/>
          <p:cNvSpPr/>
          <p:nvPr/>
        </p:nvSpPr>
        <p:spPr>
          <a:xfrm>
            <a:off x="481632" y="3503500"/>
            <a:ext cx="2335970" cy="996633"/>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88437691"/>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Βιολογία Συστημάτων (</a:t>
            </a:r>
            <a:r>
              <a:rPr lang="en-US" dirty="0" smtClean="0"/>
              <a:t>Systems Biology)</a:t>
            </a:r>
            <a:endParaRPr lang="en-US" dirty="0"/>
          </a:p>
        </p:txBody>
      </p:sp>
      <p:pic>
        <p:nvPicPr>
          <p:cNvPr id="4" name="Picture 3"/>
          <p:cNvPicPr>
            <a:picLocks noChangeAspect="1"/>
          </p:cNvPicPr>
          <p:nvPr/>
        </p:nvPicPr>
        <p:blipFill>
          <a:blip r:embed="rId2"/>
          <a:stretch>
            <a:fillRect/>
          </a:stretch>
        </p:blipFill>
        <p:spPr>
          <a:xfrm>
            <a:off x="109745" y="1902302"/>
            <a:ext cx="4401538" cy="4541058"/>
          </a:xfrm>
          <a:prstGeom prst="rect">
            <a:avLst/>
          </a:prstGeom>
        </p:spPr>
      </p:pic>
      <p:pic>
        <p:nvPicPr>
          <p:cNvPr id="5" name="Picture 4"/>
          <p:cNvPicPr>
            <a:picLocks noChangeAspect="1"/>
          </p:cNvPicPr>
          <p:nvPr/>
        </p:nvPicPr>
        <p:blipFill>
          <a:blip r:embed="rId3"/>
          <a:stretch>
            <a:fillRect/>
          </a:stretch>
        </p:blipFill>
        <p:spPr>
          <a:xfrm>
            <a:off x="4627823" y="743880"/>
            <a:ext cx="4364092" cy="5445544"/>
          </a:xfrm>
          <a:prstGeom prst="rect">
            <a:avLst/>
          </a:prstGeom>
        </p:spPr>
      </p:pic>
      <p:sp>
        <p:nvSpPr>
          <p:cNvPr id="8" name="Rectangle 7"/>
          <p:cNvSpPr/>
          <p:nvPr/>
        </p:nvSpPr>
        <p:spPr>
          <a:xfrm>
            <a:off x="226285" y="743880"/>
            <a:ext cx="4572000" cy="646331"/>
          </a:xfrm>
          <a:prstGeom prst="rect">
            <a:avLst/>
          </a:prstGeom>
        </p:spPr>
        <p:txBody>
          <a:bodyPr>
            <a:spAutoFit/>
          </a:bodyPr>
          <a:lstStyle/>
          <a:p>
            <a:r>
              <a:rPr lang="el-GR" dirty="0" smtClean="0"/>
              <a:t>Η ερμηνεία βιολογικών καταστάσεων </a:t>
            </a:r>
            <a:r>
              <a:rPr lang="el-GR" dirty="0"/>
              <a:t>χρησιμοποιώντας </a:t>
            </a:r>
            <a:r>
              <a:rPr lang="el-GR" dirty="0" smtClean="0"/>
              <a:t>θεωρία συστημάτων</a:t>
            </a:r>
            <a:endParaRPr lang="en-US" dirty="0"/>
          </a:p>
        </p:txBody>
      </p:sp>
      <p:sp>
        <p:nvSpPr>
          <p:cNvPr id="9" name="Rectangle 8"/>
          <p:cNvSpPr/>
          <p:nvPr/>
        </p:nvSpPr>
        <p:spPr>
          <a:xfrm>
            <a:off x="109745" y="1592196"/>
            <a:ext cx="4372448" cy="369332"/>
          </a:xfrm>
          <a:prstGeom prst="rect">
            <a:avLst/>
          </a:prstGeom>
        </p:spPr>
        <p:txBody>
          <a:bodyPr wrap="none">
            <a:spAutoFit/>
          </a:bodyPr>
          <a:lstStyle/>
          <a:p>
            <a:r>
              <a:rPr lang="el-GR" dirty="0" smtClean="0"/>
              <a:t>ΕΡΩΤΗΣΗ: Τι είναι το παρακάτω σχήμα?</a:t>
            </a:r>
            <a:endParaRPr lang="en-US" dirty="0"/>
          </a:p>
        </p:txBody>
      </p:sp>
    </p:spTree>
    <p:extLst>
      <p:ext uri="{BB962C8B-B14F-4D97-AF65-F5344CB8AC3E}">
        <p14:creationId xmlns:p14="http://schemas.microsoft.com/office/powerpoint/2010/main" val="27004504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Βιολογία Συστημάτων</a:t>
            </a:r>
            <a:r>
              <a:rPr lang="en-US" dirty="0" smtClean="0"/>
              <a:t> (Systems Biology)</a:t>
            </a:r>
            <a:endParaRPr lang="en-US" dirty="0"/>
          </a:p>
        </p:txBody>
      </p:sp>
      <p:pic>
        <p:nvPicPr>
          <p:cNvPr id="6" name="Picture 2" descr="http://www.nature.com/msb/journal/v6/n1/images/msb2010108-f2.jpg"/>
          <p:cNvPicPr>
            <a:picLocks noChangeAspect="1" noChangeArrowheads="1"/>
          </p:cNvPicPr>
          <p:nvPr/>
        </p:nvPicPr>
        <p:blipFill>
          <a:blip r:embed="rId2">
            <a:extLst>
              <a:ext uri="{28A0092B-C50C-407E-A947-70E740481C1C}">
                <a14:useLocalDpi xmlns:a14="http://schemas.microsoft.com/office/drawing/2010/main" val="0"/>
              </a:ext>
            </a:extLst>
          </a:blip>
          <a:srcRect b="32797"/>
          <a:stretch>
            <a:fillRect/>
          </a:stretch>
        </p:blipFill>
        <p:spPr bwMode="auto">
          <a:xfrm>
            <a:off x="367384" y="951221"/>
            <a:ext cx="8318044" cy="549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26285" y="588708"/>
            <a:ext cx="8646871" cy="4616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sz="1200">
                <a:solidFill>
                  <a:schemeClr val="tx1"/>
                </a:solidFill>
                <a:latin typeface="Arial" charset="0"/>
                <a:ea typeface="ＭＳ Ｐゴシック" charset="0"/>
                <a:cs typeface="Arial" charset="0"/>
              </a:defRPr>
            </a:lvl1pPr>
            <a:lvl2pPr marL="742950" indent="-285750" eaLnBrk="0" hangingPunct="0">
              <a:defRPr sz="1200">
                <a:solidFill>
                  <a:schemeClr val="tx1"/>
                </a:solidFill>
                <a:latin typeface="Arial" charset="0"/>
                <a:ea typeface="Arial" charset="0"/>
                <a:cs typeface="Arial" charset="0"/>
              </a:defRPr>
            </a:lvl2pPr>
            <a:lvl3pPr marL="1143000" indent="-228600" eaLnBrk="0" hangingPunct="0">
              <a:defRPr sz="1200">
                <a:solidFill>
                  <a:schemeClr val="tx1"/>
                </a:solidFill>
                <a:latin typeface="Arial" charset="0"/>
                <a:ea typeface="Arial" charset="0"/>
                <a:cs typeface="Arial" charset="0"/>
              </a:defRPr>
            </a:lvl3pPr>
            <a:lvl4pPr marL="1600200" indent="-228600" eaLnBrk="0" hangingPunct="0">
              <a:defRPr sz="1200">
                <a:solidFill>
                  <a:schemeClr val="tx1"/>
                </a:solidFill>
                <a:latin typeface="Arial" charset="0"/>
                <a:ea typeface="Arial" charset="0"/>
                <a:cs typeface="Arial" charset="0"/>
              </a:defRPr>
            </a:lvl4pPr>
            <a:lvl5pPr marL="2057400" indent="-228600" eaLnBrk="0" hangingPunct="0">
              <a:defRPr sz="12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2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2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2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200">
                <a:solidFill>
                  <a:schemeClr val="tx1"/>
                </a:solidFill>
                <a:latin typeface="Arial" charset="0"/>
                <a:ea typeface="Arial" charset="0"/>
                <a:cs typeface="Arial" charset="0"/>
              </a:defRPr>
            </a:lvl9pPr>
          </a:lstStyle>
          <a:p>
            <a:pPr algn="ctr" eaLnBrk="1" hangingPunct="1"/>
            <a:r>
              <a:rPr lang="el-GR" sz="2400" b="1" dirty="0" smtClean="0">
                <a:solidFill>
                  <a:srgbClr val="000000"/>
                </a:solidFill>
                <a:effectLst>
                  <a:outerShdw blurRad="38100" dist="38100" dir="2700000" algn="tl">
                    <a:srgbClr val="DDDDDD"/>
                  </a:outerShdw>
                </a:effectLst>
              </a:rPr>
              <a:t>Κυτταρικό Δίκτυο </a:t>
            </a:r>
            <a:r>
              <a:rPr lang="el-GR" sz="2400" b="1" dirty="0">
                <a:solidFill>
                  <a:srgbClr val="000000"/>
                </a:solidFill>
                <a:effectLst>
                  <a:outerShdw blurRad="38100" dist="38100" dir="2700000" algn="tl">
                    <a:srgbClr val="DDDDDD"/>
                  </a:outerShdw>
                </a:effectLst>
              </a:rPr>
              <a:t>λήψης αποφάσεων</a:t>
            </a:r>
          </a:p>
        </p:txBody>
      </p:sp>
    </p:spTree>
    <p:extLst>
      <p:ext uri="{BB962C8B-B14F-4D97-AF65-F5344CB8AC3E}">
        <p14:creationId xmlns:p14="http://schemas.microsoft.com/office/powerpoint/2010/main" val="350985375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Systems Pharmacology (</a:t>
            </a:r>
            <a:r>
              <a:rPr lang="el-GR" dirty="0" smtClean="0"/>
              <a:t>Συστημική Φαρμακολογία)</a:t>
            </a:r>
            <a:endParaRPr lang="en-US" dirty="0"/>
          </a:p>
        </p:txBody>
      </p:sp>
      <p:sp>
        <p:nvSpPr>
          <p:cNvPr id="6" name="Rectangle 5"/>
          <p:cNvSpPr/>
          <p:nvPr/>
        </p:nvSpPr>
        <p:spPr>
          <a:xfrm>
            <a:off x="226285" y="685048"/>
            <a:ext cx="8537532" cy="400110"/>
          </a:xfrm>
          <a:prstGeom prst="rect">
            <a:avLst/>
          </a:prstGeom>
        </p:spPr>
        <p:txBody>
          <a:bodyPr wrap="square">
            <a:spAutoFit/>
          </a:bodyPr>
          <a:lstStyle/>
          <a:p>
            <a:pPr algn="ctr"/>
            <a:r>
              <a:rPr lang="el-GR" sz="2000" dirty="0" smtClean="0"/>
              <a:t>Ανάπτυξη Φαρμάκων με θεωρία συστημάτων</a:t>
            </a:r>
            <a:endParaRPr lang="en-US" sz="2000" dirty="0"/>
          </a:p>
        </p:txBody>
      </p:sp>
      <p:pic>
        <p:nvPicPr>
          <p:cNvPr id="7" name="Picture 6"/>
          <p:cNvPicPr>
            <a:picLocks noChangeAspect="1"/>
          </p:cNvPicPr>
          <p:nvPr/>
        </p:nvPicPr>
        <p:blipFill>
          <a:blip r:embed="rId2"/>
          <a:stretch>
            <a:fillRect/>
          </a:stretch>
        </p:blipFill>
        <p:spPr>
          <a:xfrm>
            <a:off x="116541" y="1410196"/>
            <a:ext cx="2641600" cy="4965700"/>
          </a:xfrm>
          <a:prstGeom prst="rect">
            <a:avLst/>
          </a:prstGeom>
        </p:spPr>
      </p:pic>
      <p:pic>
        <p:nvPicPr>
          <p:cNvPr id="10" name="Picture 9"/>
          <p:cNvPicPr>
            <a:picLocks noChangeAspect="1"/>
          </p:cNvPicPr>
          <p:nvPr/>
        </p:nvPicPr>
        <p:blipFill>
          <a:blip r:embed="rId3"/>
          <a:stretch>
            <a:fillRect/>
          </a:stretch>
        </p:blipFill>
        <p:spPr>
          <a:xfrm>
            <a:off x="2758141" y="1410196"/>
            <a:ext cx="6279631" cy="3700497"/>
          </a:xfrm>
          <a:prstGeom prst="rect">
            <a:avLst/>
          </a:prstGeom>
        </p:spPr>
      </p:pic>
      <p:sp>
        <p:nvSpPr>
          <p:cNvPr id="11" name="Rectangle 10"/>
          <p:cNvSpPr/>
          <p:nvPr/>
        </p:nvSpPr>
        <p:spPr>
          <a:xfrm>
            <a:off x="2630908" y="5441538"/>
            <a:ext cx="6406864" cy="954107"/>
          </a:xfrm>
          <a:prstGeom prst="rect">
            <a:avLst/>
          </a:prstGeom>
        </p:spPr>
        <p:txBody>
          <a:bodyPr wrap="square">
            <a:spAutoFit/>
          </a:bodyPr>
          <a:lstStyle/>
          <a:p>
            <a:r>
              <a:rPr lang="en-US" sz="1400" dirty="0"/>
              <a:t>The Utility of Modeling and Simulation in Drug Development and Regulatory Review</a:t>
            </a:r>
          </a:p>
          <a:p>
            <a:r>
              <a:rPr lang="en-US" sz="1400" dirty="0"/>
              <a:t>Huang, </a:t>
            </a:r>
            <a:r>
              <a:rPr lang="en-US" sz="1400" dirty="0" err="1"/>
              <a:t>Shiew</a:t>
            </a:r>
            <a:r>
              <a:rPr lang="en-US" sz="1400" dirty="0"/>
              <a:t>-Mei et al.</a:t>
            </a:r>
          </a:p>
          <a:p>
            <a:r>
              <a:rPr lang="en-US" sz="1400" dirty="0"/>
              <a:t>Journal of Pharmaceutical Sciences , Volume 102 , Issue 9 , 2912 - 2923</a:t>
            </a:r>
          </a:p>
        </p:txBody>
      </p:sp>
    </p:spTree>
    <p:extLst>
      <p:ext uri="{BB962C8B-B14F-4D97-AF65-F5344CB8AC3E}">
        <p14:creationId xmlns:p14="http://schemas.microsoft.com/office/powerpoint/2010/main" val="231136821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Ιστοσελίδα Μαθήματος</a:t>
            </a:r>
            <a:endParaRPr lang="en-US" dirty="0"/>
          </a:p>
        </p:txBody>
      </p:sp>
      <p:sp>
        <p:nvSpPr>
          <p:cNvPr id="3" name="Content Placeholder 2"/>
          <p:cNvSpPr>
            <a:spLocks noGrp="1"/>
          </p:cNvSpPr>
          <p:nvPr>
            <p:ph idx="1"/>
          </p:nvPr>
        </p:nvSpPr>
        <p:spPr/>
        <p:txBody>
          <a:bodyPr/>
          <a:lstStyle/>
          <a:p>
            <a:r>
              <a:rPr lang="en-US" b="1" dirty="0">
                <a:hlinkClick r:id="rId2"/>
              </a:rPr>
              <a:t>http://</a:t>
            </a:r>
            <a:r>
              <a:rPr lang="en-US" b="1" dirty="0" err="1">
                <a:hlinkClick r:id="rId2"/>
              </a:rPr>
              <a:t>ntuabio.wikispaces.com</a:t>
            </a:r>
            <a:r>
              <a:rPr lang="en-US" b="1" dirty="0">
                <a:hlinkClick r:id="rId2"/>
              </a:rPr>
              <a:t>/</a:t>
            </a:r>
            <a:endParaRPr lang="el-GR" b="1" dirty="0" smtClean="0"/>
          </a:p>
          <a:p>
            <a:endParaRPr lang="en-US" dirty="0" smtClean="0"/>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5</a:t>
            </a:fld>
            <a:endParaRPr lang="en-US" dirty="0"/>
          </a:p>
        </p:txBody>
      </p:sp>
      <p:pic>
        <p:nvPicPr>
          <p:cNvPr id="5" name="Picture 4"/>
          <p:cNvPicPr>
            <a:picLocks noChangeAspect="1"/>
          </p:cNvPicPr>
          <p:nvPr/>
        </p:nvPicPr>
        <p:blipFill>
          <a:blip r:embed="rId3"/>
          <a:stretch>
            <a:fillRect/>
          </a:stretch>
        </p:blipFill>
        <p:spPr>
          <a:xfrm>
            <a:off x="1243854" y="1347726"/>
            <a:ext cx="6152028" cy="4972391"/>
          </a:xfrm>
          <a:prstGeom prst="rect">
            <a:avLst/>
          </a:prstGeom>
        </p:spPr>
      </p:pic>
      <p:sp>
        <p:nvSpPr>
          <p:cNvPr id="6" name="Left Arrow 5"/>
          <p:cNvSpPr/>
          <p:nvPr/>
        </p:nvSpPr>
        <p:spPr>
          <a:xfrm>
            <a:off x="6125882" y="4258235"/>
            <a:ext cx="1792942" cy="1449294"/>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1940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50</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6" name="Rounded Rectangle 5"/>
          <p:cNvSpPr/>
          <p:nvPr/>
        </p:nvSpPr>
        <p:spPr>
          <a:xfrm>
            <a:off x="4883595" y="4468774"/>
            <a:ext cx="2335970" cy="799676"/>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6336791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Απεικόνηση</a:t>
            </a:r>
            <a:endParaRPr lang="en-US" dirty="0"/>
          </a:p>
        </p:txBody>
      </p:sp>
      <p:pic>
        <p:nvPicPr>
          <p:cNvPr id="4" name="Picture 2" descr="http://weill.cornell.edu/research/media/multiphoton.jpg"/>
          <p:cNvPicPr>
            <a:picLocks noChangeAspect="1" noChangeArrowheads="1"/>
          </p:cNvPicPr>
          <p:nvPr/>
        </p:nvPicPr>
        <p:blipFill rotWithShape="1">
          <a:blip r:embed="rId2">
            <a:extLst>
              <a:ext uri="{28A0092B-C50C-407E-A947-70E740481C1C}">
                <a14:useLocalDpi xmlns:a14="http://schemas.microsoft.com/office/drawing/2010/main" val="0"/>
              </a:ext>
            </a:extLst>
          </a:blip>
          <a:srcRect l="20527" r="19968"/>
          <a:stretch/>
        </p:blipFill>
        <p:spPr bwMode="auto">
          <a:xfrm>
            <a:off x="171450" y="1223033"/>
            <a:ext cx="3030600" cy="407286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1450" y="5340919"/>
            <a:ext cx="3661579" cy="369332"/>
          </a:xfrm>
          <a:prstGeom prst="rect">
            <a:avLst/>
          </a:prstGeom>
        </p:spPr>
        <p:txBody>
          <a:bodyPr wrap="none">
            <a:spAutoFit/>
          </a:bodyPr>
          <a:lstStyle/>
          <a:p>
            <a:r>
              <a:rPr lang="en-US" dirty="0" smtClean="0"/>
              <a:t>Fluorescent imaging (Cornell.edu)</a:t>
            </a:r>
            <a:endParaRPr lang="en-US" dirty="0"/>
          </a:p>
        </p:txBody>
      </p:sp>
      <p:pic>
        <p:nvPicPr>
          <p:cNvPr id="6" name="Picture 4" descr="http://spider.iwr.uni-heidelberg.de/~pimhof/images/research_eosfp_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6691" y="923481"/>
            <a:ext cx="2127926" cy="21336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198988" y="3154578"/>
            <a:ext cx="3207353" cy="369332"/>
          </a:xfrm>
          <a:prstGeom prst="rect">
            <a:avLst/>
          </a:prstGeom>
        </p:spPr>
        <p:txBody>
          <a:bodyPr wrap="none">
            <a:spAutoFit/>
          </a:bodyPr>
          <a:lstStyle/>
          <a:p>
            <a:r>
              <a:rPr lang="en-US" dirty="0" smtClean="0"/>
              <a:t>GFP structure (semrock.com)</a:t>
            </a:r>
            <a:endParaRPr lang="en-US" dirty="0"/>
          </a:p>
        </p:txBody>
      </p:sp>
      <p:pic>
        <p:nvPicPr>
          <p:cNvPr id="3074" name="Picture 2" descr="https://upload.wikimedia.org/wikipedia/commons/c/c6/PET-ima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5983" y="730789"/>
            <a:ext cx="2579928" cy="34609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246945" y="4290536"/>
            <a:ext cx="1501921" cy="369332"/>
          </a:xfrm>
          <a:prstGeom prst="rect">
            <a:avLst/>
          </a:prstGeom>
        </p:spPr>
        <p:txBody>
          <a:bodyPr wrap="none">
            <a:spAutoFit/>
          </a:bodyPr>
          <a:lstStyle/>
          <a:p>
            <a:r>
              <a:rPr lang="en-US" dirty="0" smtClean="0"/>
              <a:t>PET imaging</a:t>
            </a:r>
            <a:endParaRPr lang="en-US" dirty="0"/>
          </a:p>
        </p:txBody>
      </p:sp>
      <p:pic>
        <p:nvPicPr>
          <p:cNvPr id="10" name="Picture 9"/>
          <p:cNvPicPr>
            <a:picLocks noChangeAspect="1"/>
          </p:cNvPicPr>
          <p:nvPr/>
        </p:nvPicPr>
        <p:blipFill>
          <a:blip r:embed="rId5"/>
          <a:stretch>
            <a:fillRect/>
          </a:stretch>
        </p:blipFill>
        <p:spPr>
          <a:xfrm>
            <a:off x="4143453" y="4191774"/>
            <a:ext cx="2033729" cy="2208256"/>
          </a:xfrm>
          <a:prstGeom prst="rect">
            <a:avLst/>
          </a:prstGeom>
        </p:spPr>
      </p:pic>
      <p:sp>
        <p:nvSpPr>
          <p:cNvPr id="12" name="Rectangle 11"/>
          <p:cNvSpPr/>
          <p:nvPr/>
        </p:nvSpPr>
        <p:spPr>
          <a:xfrm>
            <a:off x="6238237" y="5992285"/>
            <a:ext cx="1544413" cy="369332"/>
          </a:xfrm>
          <a:prstGeom prst="rect">
            <a:avLst/>
          </a:prstGeom>
        </p:spPr>
        <p:txBody>
          <a:bodyPr wrap="none">
            <a:spAutoFit/>
          </a:bodyPr>
          <a:lstStyle/>
          <a:p>
            <a:r>
              <a:rPr lang="en-US" dirty="0" smtClean="0"/>
              <a:t>fMRI imaging</a:t>
            </a:r>
            <a:endParaRPr lang="en-US" dirty="0"/>
          </a:p>
        </p:txBody>
      </p:sp>
    </p:spTree>
    <p:extLst>
      <p:ext uri="{BB962C8B-B14F-4D97-AF65-F5344CB8AC3E}">
        <p14:creationId xmlns:p14="http://schemas.microsoft.com/office/powerpoint/2010/main" val="383091740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Κατηγορίες Βιοιατρικής Μηχανικής</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52</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
        <p:nvSpPr>
          <p:cNvPr id="6" name="Rounded Rectangle 5"/>
          <p:cNvSpPr/>
          <p:nvPr/>
        </p:nvSpPr>
        <p:spPr>
          <a:xfrm>
            <a:off x="2547625" y="4500135"/>
            <a:ext cx="2335970" cy="1568892"/>
          </a:xfrm>
          <a:prstGeom prst="roundRect">
            <a:avLst/>
          </a:prstGeom>
          <a:noFill/>
          <a:ln w="76200" cmpd="sng">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85065445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Image result for medical devi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4234" y="903164"/>
            <a:ext cx="3525197" cy="26404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 y="0"/>
            <a:ext cx="9328213" cy="516175"/>
          </a:xfrm>
        </p:spPr>
        <p:txBody>
          <a:bodyPr>
            <a:normAutofit fontScale="90000"/>
          </a:bodyPr>
          <a:lstStyle/>
          <a:p>
            <a:r>
              <a:rPr lang="en-US" dirty="0" smtClean="0"/>
              <a:t>Medical Device</a:t>
            </a:r>
            <a:r>
              <a:rPr lang="el-GR" dirty="0" smtClean="0"/>
              <a:t> (</a:t>
            </a:r>
            <a:r>
              <a:rPr lang="en-US" dirty="0" smtClean="0"/>
              <a:t>regulated) </a:t>
            </a:r>
            <a:endParaRPr lang="en-US" sz="2700" dirty="0"/>
          </a:p>
        </p:txBody>
      </p:sp>
      <p:sp>
        <p:nvSpPr>
          <p:cNvPr id="22" name="Rectangle 21"/>
          <p:cNvSpPr/>
          <p:nvPr/>
        </p:nvSpPr>
        <p:spPr>
          <a:xfrm>
            <a:off x="203596" y="3775582"/>
            <a:ext cx="1497312" cy="923330"/>
          </a:xfrm>
          <a:prstGeom prst="rect">
            <a:avLst/>
          </a:prstGeom>
        </p:spPr>
        <p:txBody>
          <a:bodyPr wrap="none">
            <a:spAutoFit/>
          </a:bodyPr>
          <a:lstStyle/>
          <a:p>
            <a:r>
              <a:rPr lang="el-GR" i="1" dirty="0" smtClean="0">
                <a:latin typeface="Calibri" pitchFamily="34" charset="0"/>
              </a:rPr>
              <a:t>Ιστομηχανική</a:t>
            </a:r>
          </a:p>
          <a:p>
            <a:r>
              <a:rPr lang="el-GR" i="1" dirty="0" smtClean="0">
                <a:latin typeface="Calibri" pitchFamily="34" charset="0"/>
              </a:rPr>
              <a:t>(πχ Βαλβίδες </a:t>
            </a:r>
            <a:endParaRPr lang="en-US" i="1" dirty="0" smtClean="0">
              <a:latin typeface="Calibri" pitchFamily="34" charset="0"/>
            </a:endParaRPr>
          </a:p>
          <a:p>
            <a:r>
              <a:rPr lang="el-GR" i="1" dirty="0" smtClean="0">
                <a:latin typeface="Calibri" pitchFamily="34" charset="0"/>
              </a:rPr>
              <a:t>καρδίας)</a:t>
            </a:r>
            <a:r>
              <a:rPr lang="en-GB" i="1" dirty="0" smtClean="0">
                <a:latin typeface="Calibri" pitchFamily="34" charset="0"/>
              </a:rPr>
              <a:t> </a:t>
            </a:r>
            <a:endParaRPr lang="en-US" dirty="0"/>
          </a:p>
        </p:txBody>
      </p:sp>
      <p:pic>
        <p:nvPicPr>
          <p:cNvPr id="23" name="Picture 32" descr="Hanc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596" y="4710832"/>
            <a:ext cx="1527028" cy="1269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ectangle 27"/>
          <p:cNvSpPr/>
          <p:nvPr/>
        </p:nvSpPr>
        <p:spPr>
          <a:xfrm>
            <a:off x="4361343" y="576212"/>
            <a:ext cx="2857172" cy="369332"/>
          </a:xfrm>
          <a:prstGeom prst="rect">
            <a:avLst/>
          </a:prstGeom>
        </p:spPr>
        <p:txBody>
          <a:bodyPr wrap="none">
            <a:spAutoFit/>
          </a:bodyPr>
          <a:lstStyle/>
          <a:p>
            <a:r>
              <a:rPr lang="en-US" i="1" dirty="0" smtClean="0">
                <a:latin typeface="Calibri" pitchFamily="34" charset="0"/>
              </a:rPr>
              <a:t>N</a:t>
            </a:r>
            <a:r>
              <a:rPr lang="el-GR" i="1" dirty="0" smtClean="0">
                <a:latin typeface="Calibri" pitchFamily="34" charset="0"/>
              </a:rPr>
              <a:t>οσοκομειακά μηχανήματα</a:t>
            </a:r>
            <a:endParaRPr lang="en-US" i="1" dirty="0" smtClean="0">
              <a:latin typeface="Calibri" pitchFamily="34" charset="0"/>
            </a:endParaRPr>
          </a:p>
        </p:txBody>
      </p:sp>
      <p:sp>
        <p:nvSpPr>
          <p:cNvPr id="29" name="Rectangle 28"/>
          <p:cNvSpPr/>
          <p:nvPr/>
        </p:nvSpPr>
        <p:spPr>
          <a:xfrm>
            <a:off x="757581" y="533831"/>
            <a:ext cx="2625300" cy="369332"/>
          </a:xfrm>
          <a:prstGeom prst="rect">
            <a:avLst/>
          </a:prstGeom>
        </p:spPr>
        <p:txBody>
          <a:bodyPr wrap="none">
            <a:spAutoFit/>
          </a:bodyPr>
          <a:lstStyle/>
          <a:p>
            <a:r>
              <a:rPr lang="el-GR" i="1" dirty="0" smtClean="0">
                <a:latin typeface="Calibri" pitchFamily="34" charset="0"/>
              </a:rPr>
              <a:t>Διαγνωστικά μηχανήματα</a:t>
            </a:r>
            <a:endParaRPr lang="en-US" dirty="0"/>
          </a:p>
        </p:txBody>
      </p:sp>
      <p:sp>
        <p:nvSpPr>
          <p:cNvPr id="17" name="Rectangle 16"/>
          <p:cNvSpPr/>
          <p:nvPr/>
        </p:nvSpPr>
        <p:spPr>
          <a:xfrm>
            <a:off x="1950983" y="3834927"/>
            <a:ext cx="1584664" cy="646331"/>
          </a:xfrm>
          <a:prstGeom prst="rect">
            <a:avLst/>
          </a:prstGeom>
        </p:spPr>
        <p:txBody>
          <a:bodyPr wrap="none">
            <a:spAutoFit/>
          </a:bodyPr>
          <a:lstStyle/>
          <a:p>
            <a:pPr algn="ctr"/>
            <a:r>
              <a:rPr lang="el-GR" i="1" dirty="0" smtClean="0">
                <a:latin typeface="Calibri" pitchFamily="34" charset="0"/>
              </a:rPr>
              <a:t>Τεχνητά Μέλη</a:t>
            </a:r>
            <a:r>
              <a:rPr lang="en-US" i="1" dirty="0" smtClean="0">
                <a:latin typeface="Calibri" pitchFamily="34" charset="0"/>
              </a:rPr>
              <a:t> </a:t>
            </a:r>
          </a:p>
          <a:p>
            <a:pPr algn="ctr"/>
            <a:r>
              <a:rPr lang="en-US" i="1" dirty="0" err="1" smtClean="0">
                <a:latin typeface="Calibri" pitchFamily="34" charset="0"/>
              </a:rPr>
              <a:t>Rahabilitation</a:t>
            </a:r>
            <a:endParaRPr lang="el-GR" i="1" dirty="0" smtClean="0">
              <a:latin typeface="Calibri" pitchFamily="34" charset="0"/>
            </a:endParaRPr>
          </a:p>
        </p:txBody>
      </p:sp>
      <p:pic>
        <p:nvPicPr>
          <p:cNvPr id="7" name="Picture 6"/>
          <p:cNvPicPr>
            <a:picLocks noChangeAspect="1"/>
          </p:cNvPicPr>
          <p:nvPr/>
        </p:nvPicPr>
        <p:blipFill>
          <a:blip r:embed="rId4"/>
          <a:stretch>
            <a:fillRect/>
          </a:stretch>
        </p:blipFill>
        <p:spPr>
          <a:xfrm>
            <a:off x="203596" y="903163"/>
            <a:ext cx="3520662" cy="2640496"/>
          </a:xfrm>
          <a:prstGeom prst="rect">
            <a:avLst/>
          </a:prstGeom>
        </p:spPr>
      </p:pic>
      <p:pic>
        <p:nvPicPr>
          <p:cNvPr id="25" name="Picture 24" descr="C:\Users\Gkan\Desktop\implant_V1\stem17_high\9high3.png"/>
          <p:cNvPicPr/>
          <p:nvPr/>
        </p:nvPicPr>
        <p:blipFill>
          <a:blip r:embed="rId5"/>
          <a:srcRect r="76999"/>
          <a:stretch>
            <a:fillRect/>
          </a:stretch>
        </p:blipFill>
        <p:spPr bwMode="auto">
          <a:xfrm>
            <a:off x="7706325" y="2577744"/>
            <a:ext cx="994525" cy="1205003"/>
          </a:xfrm>
          <a:prstGeom prst="rect">
            <a:avLst/>
          </a:prstGeom>
          <a:noFill/>
          <a:ln w="9525">
            <a:noFill/>
            <a:miter lim="800000"/>
            <a:headEnd/>
            <a:tailEnd/>
          </a:ln>
        </p:spPr>
      </p:pic>
      <p:pic>
        <p:nvPicPr>
          <p:cNvPr id="15" name="Picture 31" descr="Starr-Edward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9174" y="1151126"/>
            <a:ext cx="1430235" cy="1297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7"/>
          <a:srcRect l="43720" r="5120"/>
          <a:stretch/>
        </p:blipFill>
        <p:spPr>
          <a:xfrm>
            <a:off x="2019420" y="4694865"/>
            <a:ext cx="1363461" cy="1262404"/>
          </a:xfrm>
          <a:prstGeom prst="rect">
            <a:avLst/>
          </a:prstGeom>
        </p:spPr>
      </p:pic>
      <p:sp>
        <p:nvSpPr>
          <p:cNvPr id="26" name="Rectangle 25"/>
          <p:cNvSpPr/>
          <p:nvPr/>
        </p:nvSpPr>
        <p:spPr>
          <a:xfrm>
            <a:off x="3761888" y="3751388"/>
            <a:ext cx="599455" cy="369332"/>
          </a:xfrm>
          <a:prstGeom prst="rect">
            <a:avLst/>
          </a:prstGeom>
        </p:spPr>
        <p:txBody>
          <a:bodyPr wrap="none">
            <a:spAutoFit/>
          </a:bodyPr>
          <a:lstStyle/>
          <a:p>
            <a:r>
              <a:rPr lang="en-US" i="1" dirty="0" err="1" smtClean="0">
                <a:latin typeface="Calibri" pitchFamily="34" charset="0"/>
              </a:rPr>
              <a:t>PoC</a:t>
            </a:r>
            <a:endParaRPr lang="el-GR" i="1" dirty="0" smtClean="0">
              <a:latin typeface="Calibri" pitchFamily="34" charset="0"/>
            </a:endParaRPr>
          </a:p>
        </p:txBody>
      </p:sp>
      <p:sp>
        <p:nvSpPr>
          <p:cNvPr id="10" name="Slide Number Placeholder 9"/>
          <p:cNvSpPr>
            <a:spLocks noGrp="1"/>
          </p:cNvSpPr>
          <p:nvPr>
            <p:ph type="sldNum" sz="quarter" idx="12"/>
          </p:nvPr>
        </p:nvSpPr>
        <p:spPr/>
        <p:txBody>
          <a:bodyPr/>
          <a:lstStyle/>
          <a:p>
            <a:r>
              <a:rPr lang="el-GR" smtClean="0"/>
              <a:t>Σελ. </a:t>
            </a:r>
            <a:fld id="{0CFEC368-1D7A-4F81-ABF6-AE0E36BAF64C}" type="slidenum">
              <a:rPr lang="en-US" smtClean="0"/>
              <a:pPr/>
              <a:t>53</a:t>
            </a:fld>
            <a:endParaRPr lang="en-US" dirty="0"/>
          </a:p>
        </p:txBody>
      </p:sp>
      <p:pic>
        <p:nvPicPr>
          <p:cNvPr id="11" name="Picture 10"/>
          <p:cNvPicPr>
            <a:picLocks noChangeAspect="1"/>
          </p:cNvPicPr>
          <p:nvPr/>
        </p:nvPicPr>
        <p:blipFill>
          <a:blip r:embed="rId8"/>
          <a:stretch>
            <a:fillRect/>
          </a:stretch>
        </p:blipFill>
        <p:spPr>
          <a:xfrm>
            <a:off x="4647705" y="5286714"/>
            <a:ext cx="1425326" cy="1065424"/>
          </a:xfrm>
          <a:prstGeom prst="rect">
            <a:avLst/>
          </a:prstGeom>
        </p:spPr>
      </p:pic>
      <p:pic>
        <p:nvPicPr>
          <p:cNvPr id="31" name="Picture 5" descr="artificial-heart-abiocor-hand">
            <a:hlinkClick r:id="rId9"/>
          </p:cNvPr>
          <p:cNvPicPr>
            <a:picLocks noGrp="1" noChangeAspect="1" noChangeArrowheads="1"/>
          </p:cNvPicPr>
          <p:nvPr>
            <p:ph sz="quarter" idx="1"/>
          </p:nvPr>
        </p:nvPicPr>
        <p:blipFill>
          <a:blip r:embed="rId10">
            <a:extLst>
              <a:ext uri="{28A0092B-C50C-407E-A947-70E740481C1C}">
                <a14:useLocalDpi xmlns:a14="http://schemas.microsoft.com/office/drawing/2010/main" val="0"/>
              </a:ext>
            </a:extLst>
          </a:blip>
          <a:srcRect/>
          <a:stretch>
            <a:fillRect/>
          </a:stretch>
        </p:blipFill>
        <p:spPr>
          <a:xfrm>
            <a:off x="7569174" y="3889311"/>
            <a:ext cx="1484111" cy="1480606"/>
          </a:xfrm>
        </p:spPr>
      </p:pic>
      <p:sp>
        <p:nvSpPr>
          <p:cNvPr id="5" name="Rectangle 4"/>
          <p:cNvSpPr/>
          <p:nvPr/>
        </p:nvSpPr>
        <p:spPr>
          <a:xfrm>
            <a:off x="7653223" y="504796"/>
            <a:ext cx="1505553" cy="646331"/>
          </a:xfrm>
          <a:prstGeom prst="rect">
            <a:avLst/>
          </a:prstGeom>
        </p:spPr>
        <p:txBody>
          <a:bodyPr wrap="none">
            <a:spAutoFit/>
          </a:bodyPr>
          <a:lstStyle/>
          <a:p>
            <a:r>
              <a:rPr lang="el-GR" i="1" dirty="0" smtClean="0">
                <a:latin typeface="Calibri" pitchFamily="34" charset="0"/>
              </a:rPr>
              <a:t>Μηχανικά</a:t>
            </a:r>
          </a:p>
          <a:p>
            <a:r>
              <a:rPr lang="el-GR" i="1" dirty="0" smtClean="0">
                <a:latin typeface="Calibri" pitchFamily="34" charset="0"/>
              </a:rPr>
              <a:t>Εμφυτευματα</a:t>
            </a:r>
            <a:endParaRPr lang="en-US" dirty="0"/>
          </a:p>
        </p:txBody>
      </p:sp>
      <p:pic>
        <p:nvPicPr>
          <p:cNvPr id="32" name="Picture 9"/>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181247" y="3675308"/>
            <a:ext cx="1014629" cy="919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12"/>
          <a:srcRect b="53258"/>
          <a:stretch/>
        </p:blipFill>
        <p:spPr>
          <a:xfrm rot="19380056">
            <a:off x="3358717" y="5629330"/>
            <a:ext cx="1409777" cy="329475"/>
          </a:xfrm>
          <a:prstGeom prst="rect">
            <a:avLst/>
          </a:prstGeom>
        </p:spPr>
      </p:pic>
      <p:pic>
        <p:nvPicPr>
          <p:cNvPr id="21" name="Picture 2" descr="https://encrypted-tbn3.gstatic.com/images?q=tbn:ANd9GcTqHoGjhcs_VZpzWryK-fAy6juthCR14Hpf_HbLiELoMcNf2jYTf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2825" y="4134950"/>
            <a:ext cx="815294" cy="115176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4817612" y="4917382"/>
            <a:ext cx="1009611" cy="369332"/>
          </a:xfrm>
          <a:prstGeom prst="rect">
            <a:avLst/>
          </a:prstGeom>
        </p:spPr>
        <p:txBody>
          <a:bodyPr wrap="none">
            <a:spAutoFit/>
          </a:bodyPr>
          <a:lstStyle/>
          <a:p>
            <a:r>
              <a:rPr lang="en-US" i="1" dirty="0" smtClean="0">
                <a:latin typeface="Calibri" pitchFamily="34" charset="0"/>
              </a:rPr>
              <a:t>Imaging</a:t>
            </a:r>
            <a:endParaRPr lang="el-GR" i="1" dirty="0" smtClean="0">
              <a:latin typeface="Calibri" pitchFamily="34" charset="0"/>
            </a:endParaRPr>
          </a:p>
        </p:txBody>
      </p:sp>
      <p:pic>
        <p:nvPicPr>
          <p:cNvPr id="6" name="Picture 5"/>
          <p:cNvPicPr>
            <a:picLocks noChangeAspect="1"/>
          </p:cNvPicPr>
          <p:nvPr/>
        </p:nvPicPr>
        <p:blipFill>
          <a:blip r:embed="rId14"/>
          <a:stretch>
            <a:fillRect/>
          </a:stretch>
        </p:blipFill>
        <p:spPr>
          <a:xfrm>
            <a:off x="6181247" y="4801728"/>
            <a:ext cx="1014629" cy="1061403"/>
          </a:xfrm>
          <a:prstGeom prst="rect">
            <a:avLst/>
          </a:prstGeom>
        </p:spPr>
      </p:pic>
      <p:pic>
        <p:nvPicPr>
          <p:cNvPr id="8" name="Picture 7"/>
          <p:cNvPicPr>
            <a:picLocks noChangeAspect="1"/>
          </p:cNvPicPr>
          <p:nvPr/>
        </p:nvPicPr>
        <p:blipFill>
          <a:blip r:embed="rId15"/>
          <a:stretch>
            <a:fillRect/>
          </a:stretch>
        </p:blipFill>
        <p:spPr>
          <a:xfrm>
            <a:off x="4607315" y="3736183"/>
            <a:ext cx="1529978" cy="958682"/>
          </a:xfrm>
          <a:prstGeom prst="rect">
            <a:avLst/>
          </a:prstGeom>
        </p:spPr>
      </p:pic>
    </p:spTree>
    <p:extLst>
      <p:ext uri="{BB962C8B-B14F-4D97-AF65-F5344CB8AC3E}">
        <p14:creationId xmlns:p14="http://schemas.microsoft.com/office/powerpoint/2010/main" val="309184717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Bioinstrumentation (non-regulated) / life science</a:t>
            </a:r>
            <a:endParaRPr lang="en-US" dirty="0"/>
          </a:p>
        </p:txBody>
      </p:sp>
      <p:pic>
        <p:nvPicPr>
          <p:cNvPr id="3" name="Picture 2"/>
          <p:cNvPicPr>
            <a:picLocks noChangeAspect="1"/>
          </p:cNvPicPr>
          <p:nvPr/>
        </p:nvPicPr>
        <p:blipFill>
          <a:blip r:embed="rId2"/>
          <a:stretch>
            <a:fillRect/>
          </a:stretch>
        </p:blipFill>
        <p:spPr>
          <a:xfrm>
            <a:off x="4434348" y="747170"/>
            <a:ext cx="4584700" cy="2120900"/>
          </a:xfrm>
          <a:prstGeom prst="rect">
            <a:avLst/>
          </a:prstGeom>
        </p:spPr>
      </p:pic>
      <p:sp>
        <p:nvSpPr>
          <p:cNvPr id="13" name="Rectangle 12"/>
          <p:cNvSpPr/>
          <p:nvPr/>
        </p:nvSpPr>
        <p:spPr>
          <a:xfrm>
            <a:off x="5271890" y="2711113"/>
            <a:ext cx="3597221" cy="369332"/>
          </a:xfrm>
          <a:prstGeom prst="rect">
            <a:avLst/>
          </a:prstGeom>
        </p:spPr>
        <p:txBody>
          <a:bodyPr wrap="none">
            <a:spAutoFit/>
          </a:bodyPr>
          <a:lstStyle/>
          <a:p>
            <a:r>
              <a:rPr lang="en-US" dirty="0" err="1" smtClean="0"/>
              <a:t>Nanopores</a:t>
            </a:r>
            <a:r>
              <a:rPr lang="en-US" dirty="0" smtClean="0"/>
              <a:t> (DNA measurements)</a:t>
            </a:r>
            <a:endParaRPr lang="en-US" dirty="0"/>
          </a:p>
        </p:txBody>
      </p:sp>
      <p:pic>
        <p:nvPicPr>
          <p:cNvPr id="4" name="Picture 3"/>
          <p:cNvPicPr>
            <a:picLocks noChangeAspect="1"/>
          </p:cNvPicPr>
          <p:nvPr/>
        </p:nvPicPr>
        <p:blipFill>
          <a:blip r:embed="rId3"/>
          <a:stretch>
            <a:fillRect/>
          </a:stretch>
        </p:blipFill>
        <p:spPr>
          <a:xfrm>
            <a:off x="4701836" y="3384355"/>
            <a:ext cx="3993357" cy="2718881"/>
          </a:xfrm>
          <a:prstGeom prst="rect">
            <a:avLst/>
          </a:prstGeom>
        </p:spPr>
      </p:pic>
      <p:sp>
        <p:nvSpPr>
          <p:cNvPr id="5" name="Rectangle 4"/>
          <p:cNvSpPr/>
          <p:nvPr/>
        </p:nvSpPr>
        <p:spPr>
          <a:xfrm>
            <a:off x="6663868" y="6103236"/>
            <a:ext cx="2031325" cy="369332"/>
          </a:xfrm>
          <a:prstGeom prst="rect">
            <a:avLst/>
          </a:prstGeom>
        </p:spPr>
        <p:txBody>
          <a:bodyPr wrap="none">
            <a:spAutoFit/>
          </a:bodyPr>
          <a:lstStyle/>
          <a:p>
            <a:r>
              <a:rPr lang="en-US" dirty="0" err="1"/>
              <a:t>www.genome.gov</a:t>
            </a:r>
            <a:endParaRPr lang="en-US" dirty="0"/>
          </a:p>
        </p:txBody>
      </p:sp>
      <p:sp>
        <p:nvSpPr>
          <p:cNvPr id="7" name="Rectangle 6"/>
          <p:cNvSpPr/>
          <p:nvPr/>
        </p:nvSpPr>
        <p:spPr>
          <a:xfrm>
            <a:off x="6663868" y="1127546"/>
            <a:ext cx="2378676" cy="369332"/>
          </a:xfrm>
          <a:prstGeom prst="rect">
            <a:avLst/>
          </a:prstGeom>
        </p:spPr>
        <p:txBody>
          <a:bodyPr wrap="none">
            <a:spAutoFit/>
          </a:bodyPr>
          <a:lstStyle/>
          <a:p>
            <a:r>
              <a:rPr lang="en-US" dirty="0" err="1"/>
              <a:t>www.intechopen.com</a:t>
            </a:r>
            <a:endParaRPr lang="en-US" dirty="0"/>
          </a:p>
        </p:txBody>
      </p:sp>
      <p:pic>
        <p:nvPicPr>
          <p:cNvPr id="8" name="Picture 7"/>
          <p:cNvPicPr>
            <a:picLocks noChangeAspect="1"/>
          </p:cNvPicPr>
          <p:nvPr/>
        </p:nvPicPr>
        <p:blipFill>
          <a:blip r:embed="rId4"/>
          <a:stretch>
            <a:fillRect/>
          </a:stretch>
        </p:blipFill>
        <p:spPr>
          <a:xfrm>
            <a:off x="130446" y="747170"/>
            <a:ext cx="4423457" cy="3325653"/>
          </a:xfrm>
          <a:prstGeom prst="rect">
            <a:avLst/>
          </a:prstGeom>
        </p:spPr>
      </p:pic>
      <p:sp>
        <p:nvSpPr>
          <p:cNvPr id="18" name="Rectangle 17"/>
          <p:cNvSpPr/>
          <p:nvPr/>
        </p:nvSpPr>
        <p:spPr>
          <a:xfrm>
            <a:off x="130446" y="825774"/>
            <a:ext cx="1634357" cy="369332"/>
          </a:xfrm>
          <a:prstGeom prst="rect">
            <a:avLst/>
          </a:prstGeom>
        </p:spPr>
        <p:txBody>
          <a:bodyPr wrap="none">
            <a:spAutoFit/>
          </a:bodyPr>
          <a:lstStyle/>
          <a:p>
            <a:r>
              <a:rPr lang="en-US" dirty="0" smtClean="0"/>
              <a:t>Protein Arrays</a:t>
            </a:r>
            <a:endParaRPr lang="en-US" dirty="0"/>
          </a:p>
        </p:txBody>
      </p:sp>
      <p:sp>
        <p:nvSpPr>
          <p:cNvPr id="9" name="Rectangle 8"/>
          <p:cNvSpPr/>
          <p:nvPr/>
        </p:nvSpPr>
        <p:spPr>
          <a:xfrm>
            <a:off x="130446" y="1312212"/>
            <a:ext cx="2505814" cy="276999"/>
          </a:xfrm>
          <a:prstGeom prst="rect">
            <a:avLst/>
          </a:prstGeom>
        </p:spPr>
        <p:txBody>
          <a:bodyPr wrap="none">
            <a:spAutoFit/>
          </a:bodyPr>
          <a:lstStyle/>
          <a:p>
            <a:r>
              <a:rPr lang="en-US" sz="1200" dirty="0" err="1"/>
              <a:t>www.cambridgeproteinarrays.com</a:t>
            </a:r>
            <a:endParaRPr lang="en-US" sz="1200" dirty="0"/>
          </a:p>
        </p:txBody>
      </p:sp>
      <p:pic>
        <p:nvPicPr>
          <p:cNvPr id="10" name="Picture 9"/>
          <p:cNvPicPr>
            <a:picLocks noChangeAspect="1"/>
          </p:cNvPicPr>
          <p:nvPr/>
        </p:nvPicPr>
        <p:blipFill>
          <a:blip r:embed="rId5"/>
          <a:stretch>
            <a:fillRect/>
          </a:stretch>
        </p:blipFill>
        <p:spPr>
          <a:xfrm>
            <a:off x="130446" y="4641644"/>
            <a:ext cx="2268727" cy="1768204"/>
          </a:xfrm>
          <a:prstGeom prst="rect">
            <a:avLst/>
          </a:prstGeom>
        </p:spPr>
      </p:pic>
      <p:sp>
        <p:nvSpPr>
          <p:cNvPr id="11" name="Rectangle 10"/>
          <p:cNvSpPr/>
          <p:nvPr/>
        </p:nvSpPr>
        <p:spPr>
          <a:xfrm>
            <a:off x="2399173" y="5795459"/>
            <a:ext cx="2027456" cy="307777"/>
          </a:xfrm>
          <a:prstGeom prst="rect">
            <a:avLst/>
          </a:prstGeom>
        </p:spPr>
        <p:txBody>
          <a:bodyPr wrap="none">
            <a:spAutoFit/>
          </a:bodyPr>
          <a:lstStyle/>
          <a:p>
            <a:r>
              <a:rPr lang="en-US" sz="1400" dirty="0" err="1"/>
              <a:t>www.khanacademy.org</a:t>
            </a:r>
            <a:endParaRPr lang="en-US" sz="1400" dirty="0"/>
          </a:p>
        </p:txBody>
      </p:sp>
      <p:sp>
        <p:nvSpPr>
          <p:cNvPr id="22" name="Rectangle 21"/>
          <p:cNvSpPr/>
          <p:nvPr/>
        </p:nvSpPr>
        <p:spPr>
          <a:xfrm>
            <a:off x="2179844" y="4456978"/>
            <a:ext cx="1326430" cy="369332"/>
          </a:xfrm>
          <a:prstGeom prst="rect">
            <a:avLst/>
          </a:prstGeom>
        </p:spPr>
        <p:txBody>
          <a:bodyPr wrap="none">
            <a:spAutoFit/>
          </a:bodyPr>
          <a:lstStyle/>
          <a:p>
            <a:r>
              <a:rPr lang="en-US" dirty="0" smtClean="0"/>
              <a:t>Mass Spec</a:t>
            </a:r>
            <a:endParaRPr lang="en-US" dirty="0"/>
          </a:p>
        </p:txBody>
      </p:sp>
    </p:spTree>
    <p:extLst>
      <p:ext uri="{BB962C8B-B14F-4D97-AF65-F5344CB8AC3E}">
        <p14:creationId xmlns:p14="http://schemas.microsoft.com/office/powerpoint/2010/main" val="1151971146"/>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4" descr="http://files.abovetopsecret.com/files/img/wz4f2cc0f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86" y="598591"/>
            <a:ext cx="6769100" cy="4024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0"/>
            <a:ext cx="9144000" cy="516175"/>
          </a:xfrm>
        </p:spPr>
        <p:txBody>
          <a:bodyPr>
            <a:normAutofit fontScale="90000"/>
          </a:bodyPr>
          <a:lstStyle/>
          <a:p>
            <a:r>
              <a:rPr lang="en-US" dirty="0" smtClean="0"/>
              <a:t>DNA sequencing: An on-going adventure </a:t>
            </a:r>
            <a:endParaRPr lang="en-US" dirty="0"/>
          </a:p>
        </p:txBody>
      </p:sp>
      <p:pic>
        <p:nvPicPr>
          <p:cNvPr id="12" name="Picture 11"/>
          <p:cNvPicPr>
            <a:picLocks noChangeAspect="1"/>
          </p:cNvPicPr>
          <p:nvPr/>
        </p:nvPicPr>
        <p:blipFill>
          <a:blip r:embed="rId3"/>
          <a:stretch>
            <a:fillRect/>
          </a:stretch>
        </p:blipFill>
        <p:spPr>
          <a:xfrm>
            <a:off x="288696" y="4681226"/>
            <a:ext cx="1566324" cy="1674986"/>
          </a:xfrm>
          <a:prstGeom prst="rect">
            <a:avLst/>
          </a:prstGeom>
        </p:spPr>
      </p:pic>
      <p:pic>
        <p:nvPicPr>
          <p:cNvPr id="14" name="Picture 13"/>
          <p:cNvPicPr>
            <a:picLocks noChangeAspect="1"/>
          </p:cNvPicPr>
          <p:nvPr/>
        </p:nvPicPr>
        <p:blipFill>
          <a:blip r:embed="rId4"/>
          <a:stretch>
            <a:fillRect/>
          </a:stretch>
        </p:blipFill>
        <p:spPr>
          <a:xfrm>
            <a:off x="2145717" y="4715878"/>
            <a:ext cx="995453" cy="1640334"/>
          </a:xfrm>
          <a:prstGeom prst="rect">
            <a:avLst/>
          </a:prstGeom>
        </p:spPr>
      </p:pic>
      <p:pic>
        <p:nvPicPr>
          <p:cNvPr id="15" name="Picture 14"/>
          <p:cNvPicPr>
            <a:picLocks noChangeAspect="1"/>
          </p:cNvPicPr>
          <p:nvPr/>
        </p:nvPicPr>
        <p:blipFill>
          <a:blip r:embed="rId5"/>
          <a:stretch>
            <a:fillRect/>
          </a:stretch>
        </p:blipFill>
        <p:spPr>
          <a:xfrm>
            <a:off x="3560212" y="4715878"/>
            <a:ext cx="2841880" cy="1547586"/>
          </a:xfrm>
          <a:prstGeom prst="rect">
            <a:avLst/>
          </a:prstGeom>
        </p:spPr>
      </p:pic>
      <p:pic>
        <p:nvPicPr>
          <p:cNvPr id="19" name="Picture 18"/>
          <p:cNvPicPr>
            <a:picLocks noChangeAspect="1"/>
          </p:cNvPicPr>
          <p:nvPr/>
        </p:nvPicPr>
        <p:blipFill rotWithShape="1">
          <a:blip r:embed="rId6"/>
          <a:srcRect l="11340" r="44992"/>
          <a:stretch/>
        </p:blipFill>
        <p:spPr>
          <a:xfrm>
            <a:off x="6970593" y="4740994"/>
            <a:ext cx="1683119" cy="1615218"/>
          </a:xfrm>
          <a:prstGeom prst="rect">
            <a:avLst/>
          </a:prstGeom>
        </p:spPr>
      </p:pic>
      <p:sp>
        <p:nvSpPr>
          <p:cNvPr id="16" name="Rectangle 15"/>
          <p:cNvSpPr/>
          <p:nvPr/>
        </p:nvSpPr>
        <p:spPr>
          <a:xfrm>
            <a:off x="6620994" y="4681227"/>
            <a:ext cx="465606" cy="1026342"/>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3" name="Picture 2" descr="http://salobio.files.wordpress.com/2013/03/dna.jpg"/>
          <p:cNvPicPr>
            <a:picLocks noChangeAspect="1" noChangeArrowheads="1"/>
          </p:cNvPicPr>
          <p:nvPr/>
        </p:nvPicPr>
        <p:blipFill>
          <a:blip r:embed="rId7">
            <a:extLst>
              <a:ext uri="{28A0092B-C50C-407E-A947-70E740481C1C}">
                <a14:useLocalDpi xmlns:a14="http://schemas.microsoft.com/office/drawing/2010/main" val="0"/>
              </a:ext>
            </a:extLst>
          </a:blip>
          <a:srcRect t="41541"/>
          <a:stretch>
            <a:fillRect/>
          </a:stretch>
        </p:blipFill>
        <p:spPr bwMode="auto">
          <a:xfrm>
            <a:off x="7327329" y="598591"/>
            <a:ext cx="1716988" cy="34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6" descr="https://encrypted-tbn2.gstatic.com/images?q=tbn:ANd9GcQHSHHyIxRbYOJ5eMPHEO7oimPc2q_tSWfcNhAvpUuLgOj48aE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62800" y="1323277"/>
            <a:ext cx="18542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Ορθογώνιο 7"/>
          <p:cNvSpPr>
            <a:spLocks noChangeArrowheads="1"/>
          </p:cNvSpPr>
          <p:nvPr/>
        </p:nvSpPr>
        <p:spPr bwMode="auto">
          <a:xfrm>
            <a:off x="4854831" y="1116039"/>
            <a:ext cx="1195388" cy="165100"/>
          </a:xfrm>
          <a:prstGeom prst="rect">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endParaRPr lang="el-GR"/>
          </a:p>
        </p:txBody>
      </p:sp>
      <p:cxnSp>
        <p:nvCxnSpPr>
          <p:cNvPr id="28" name="Ευθύγραμμο βέλος σύνδεσης 10"/>
          <p:cNvCxnSpPr>
            <a:cxnSpLocks noChangeShapeType="1"/>
          </p:cNvCxnSpPr>
          <p:nvPr/>
        </p:nvCxnSpPr>
        <p:spPr bwMode="auto">
          <a:xfrm flipV="1">
            <a:off x="6050219" y="782016"/>
            <a:ext cx="1112581" cy="416573"/>
          </a:xfrm>
          <a:prstGeom prst="straightConnector1">
            <a:avLst/>
          </a:prstGeom>
          <a:noFill/>
          <a:ln w="190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29" name="Δεξιό άγκιστρο 17"/>
          <p:cNvSpPr>
            <a:spLocks/>
          </p:cNvSpPr>
          <p:nvPr/>
        </p:nvSpPr>
        <p:spPr bwMode="auto">
          <a:xfrm>
            <a:off x="6947160" y="598591"/>
            <a:ext cx="215640" cy="4082636"/>
          </a:xfrm>
          <a:prstGeom prst="rightBrace">
            <a:avLst>
              <a:gd name="adj1" fmla="val 97726"/>
              <a:gd name="adj2" fmla="val 50000"/>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square" anchor="ctr">
            <a:spAutoFit/>
          </a:bodyPr>
          <a:lstStyle/>
          <a:p>
            <a:pPr algn="ctr"/>
            <a:endParaRPr lang="el-GR"/>
          </a:p>
        </p:txBody>
      </p:sp>
      <p:cxnSp>
        <p:nvCxnSpPr>
          <p:cNvPr id="30" name="Ευθύγραμμο βέλος σύνδεσης 32"/>
          <p:cNvCxnSpPr>
            <a:cxnSpLocks noChangeShapeType="1"/>
          </p:cNvCxnSpPr>
          <p:nvPr/>
        </p:nvCxnSpPr>
        <p:spPr bwMode="auto">
          <a:xfrm flipV="1">
            <a:off x="7086600" y="3445594"/>
            <a:ext cx="425450" cy="314325"/>
          </a:xfrm>
          <a:prstGeom prst="straightConnector1">
            <a:avLst/>
          </a:prstGeom>
          <a:noFill/>
          <a:ln w="19050">
            <a:solidFill>
              <a:srgbClr val="FF0000"/>
            </a:solidFill>
            <a:round/>
            <a:headEnd/>
            <a:tailEnd type="arrow" w="med" len="med"/>
          </a:ln>
          <a:extLst>
            <a:ext uri="{909E8E84-426E-40dd-AFC4-6F175D3DCCD1}">
              <a14:hiddenFill xmlns:a14="http://schemas.microsoft.com/office/drawing/2010/main">
                <a:noFill/>
              </a14:hiddenFill>
            </a:ext>
          </a:extLst>
        </p:spPr>
      </p:cxnSp>
      <p:sp>
        <p:nvSpPr>
          <p:cNvPr id="31" name="TextBox 30"/>
          <p:cNvSpPr txBox="1"/>
          <p:nvPr/>
        </p:nvSpPr>
        <p:spPr>
          <a:xfrm>
            <a:off x="7008050" y="942564"/>
            <a:ext cx="2120900" cy="369887"/>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none">
            <a:spAutoFit/>
          </a:bodyPr>
          <a:lstStyle/>
          <a:p>
            <a:pPr algn="ctr">
              <a:defRPr/>
            </a:pPr>
            <a:r>
              <a:rPr lang="el-GR" sz="1800" b="1" dirty="0"/>
              <a:t>23 </a:t>
            </a:r>
            <a:r>
              <a:rPr lang="en-US" sz="1800" b="1" dirty="0"/>
              <a:t>Chromosomes</a:t>
            </a:r>
            <a:endParaRPr lang="el-GR" sz="1800" b="1" dirty="0"/>
          </a:p>
        </p:txBody>
      </p:sp>
      <p:sp>
        <p:nvSpPr>
          <p:cNvPr id="32" name="Ορθογώνιο 22"/>
          <p:cNvSpPr>
            <a:spLocks noChangeArrowheads="1"/>
          </p:cNvSpPr>
          <p:nvPr/>
        </p:nvSpPr>
        <p:spPr bwMode="auto">
          <a:xfrm>
            <a:off x="7050417" y="3759919"/>
            <a:ext cx="1993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dirty="0">
                <a:latin typeface="Arial"/>
                <a:cs typeface="Arial"/>
              </a:rPr>
              <a:t>3 </a:t>
            </a:r>
            <a:r>
              <a:rPr lang="el-GR" sz="1800" dirty="0">
                <a:latin typeface="Arial"/>
                <a:cs typeface="Arial"/>
              </a:rPr>
              <a:t>Δις Γράμματα</a:t>
            </a:r>
          </a:p>
          <a:p>
            <a:r>
              <a:rPr lang="el-GR" sz="1800" dirty="0">
                <a:latin typeface="Arial"/>
                <a:cs typeface="Arial"/>
              </a:rPr>
              <a:t>30,000 πρωτεΐνες</a:t>
            </a:r>
          </a:p>
        </p:txBody>
      </p:sp>
      <p:sp>
        <p:nvSpPr>
          <p:cNvPr id="33" name="Ορθογώνιο 22"/>
          <p:cNvSpPr>
            <a:spLocks noChangeArrowheads="1"/>
          </p:cNvSpPr>
          <p:nvPr/>
        </p:nvSpPr>
        <p:spPr bwMode="auto">
          <a:xfrm>
            <a:off x="7050417" y="4311895"/>
            <a:ext cx="19108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l-GR" sz="1400" dirty="0" smtClean="0">
                <a:latin typeface="Arial"/>
                <a:cs typeface="Arial"/>
              </a:rPr>
              <a:t>4</a:t>
            </a:r>
            <a:r>
              <a:rPr lang="en-US" sz="1400" dirty="0" smtClean="0">
                <a:latin typeface="Arial"/>
                <a:cs typeface="Arial"/>
              </a:rPr>
              <a:t> </a:t>
            </a:r>
            <a:r>
              <a:rPr lang="el-GR" sz="1400" dirty="0" smtClean="0">
                <a:latin typeface="Arial"/>
                <a:cs typeface="Arial"/>
              </a:rPr>
              <a:t>γράμματα (</a:t>
            </a:r>
            <a:r>
              <a:rPr lang="en-US" sz="1400" dirty="0" smtClean="0">
                <a:latin typeface="Arial"/>
                <a:cs typeface="Arial"/>
              </a:rPr>
              <a:t>A,T,C,G)</a:t>
            </a:r>
          </a:p>
        </p:txBody>
      </p:sp>
    </p:spTree>
    <p:extLst>
      <p:ext uri="{BB962C8B-B14F-4D97-AF65-F5344CB8AC3E}">
        <p14:creationId xmlns:p14="http://schemas.microsoft.com/office/powerpoint/2010/main" val="102479315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DNA sequencing: An on-going adventure </a:t>
            </a:r>
            <a:endParaRPr lang="en-US" dirty="0"/>
          </a:p>
        </p:txBody>
      </p:sp>
      <p:pic>
        <p:nvPicPr>
          <p:cNvPr id="4" name="Picture 3"/>
          <p:cNvPicPr>
            <a:picLocks noChangeAspect="1"/>
          </p:cNvPicPr>
          <p:nvPr/>
        </p:nvPicPr>
        <p:blipFill>
          <a:blip r:embed="rId2"/>
          <a:stretch>
            <a:fillRect/>
          </a:stretch>
        </p:blipFill>
        <p:spPr>
          <a:xfrm>
            <a:off x="762937" y="592159"/>
            <a:ext cx="7295638" cy="5707569"/>
          </a:xfrm>
          <a:prstGeom prst="rect">
            <a:avLst/>
          </a:prstGeom>
        </p:spPr>
      </p:pic>
      <p:sp>
        <p:nvSpPr>
          <p:cNvPr id="5" name="TextBox 4"/>
          <p:cNvSpPr txBox="1"/>
          <p:nvPr/>
        </p:nvSpPr>
        <p:spPr>
          <a:xfrm>
            <a:off x="921681" y="1589325"/>
            <a:ext cx="2186641" cy="369332"/>
          </a:xfrm>
          <a:prstGeom prst="rect">
            <a:avLst/>
          </a:prstGeom>
          <a:noFill/>
        </p:spPr>
        <p:txBody>
          <a:bodyPr wrap="none" rtlCol="0">
            <a:spAutoFit/>
          </a:bodyPr>
          <a:lstStyle/>
          <a:p>
            <a:r>
              <a:rPr lang="en-US" dirty="0" smtClean="0"/>
              <a:t>2001: $3B, 10years</a:t>
            </a:r>
            <a:endParaRPr lang="en-US" dirty="0"/>
          </a:p>
        </p:txBody>
      </p:sp>
    </p:spTree>
    <p:extLst>
      <p:ext uri="{BB962C8B-B14F-4D97-AF65-F5344CB8AC3E}">
        <p14:creationId xmlns:p14="http://schemas.microsoft.com/office/powerpoint/2010/main" val="727259648"/>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DNA sequencing: An on-going adventure </a:t>
            </a:r>
            <a:endParaRPr lang="en-US" dirty="0"/>
          </a:p>
        </p:txBody>
      </p:sp>
      <p:pic>
        <p:nvPicPr>
          <p:cNvPr id="18" name="Picture 17"/>
          <p:cNvPicPr>
            <a:picLocks noChangeAspect="1"/>
          </p:cNvPicPr>
          <p:nvPr/>
        </p:nvPicPr>
        <p:blipFill>
          <a:blip r:embed="rId2"/>
          <a:stretch>
            <a:fillRect/>
          </a:stretch>
        </p:blipFill>
        <p:spPr>
          <a:xfrm>
            <a:off x="141609" y="784117"/>
            <a:ext cx="6248154" cy="3724862"/>
          </a:xfrm>
          <a:prstGeom prst="rect">
            <a:avLst/>
          </a:prstGeom>
        </p:spPr>
      </p:pic>
      <p:pic>
        <p:nvPicPr>
          <p:cNvPr id="20" name="Picture 19"/>
          <p:cNvPicPr>
            <a:picLocks noChangeAspect="1"/>
          </p:cNvPicPr>
          <p:nvPr/>
        </p:nvPicPr>
        <p:blipFill rotWithShape="1">
          <a:blip r:embed="rId3"/>
          <a:srcRect l="83521"/>
          <a:stretch/>
        </p:blipFill>
        <p:spPr>
          <a:xfrm>
            <a:off x="6593366" y="615543"/>
            <a:ext cx="2227106" cy="5584303"/>
          </a:xfrm>
          <a:prstGeom prst="rect">
            <a:avLst/>
          </a:prstGeom>
        </p:spPr>
      </p:pic>
      <p:pic>
        <p:nvPicPr>
          <p:cNvPr id="3" name="Picture 2"/>
          <p:cNvPicPr>
            <a:picLocks noChangeAspect="1"/>
          </p:cNvPicPr>
          <p:nvPr/>
        </p:nvPicPr>
        <p:blipFill>
          <a:blip r:embed="rId4"/>
          <a:stretch>
            <a:fillRect/>
          </a:stretch>
        </p:blipFill>
        <p:spPr>
          <a:xfrm>
            <a:off x="3692483" y="4708744"/>
            <a:ext cx="2697280" cy="1491102"/>
          </a:xfrm>
          <a:prstGeom prst="rect">
            <a:avLst/>
          </a:prstGeom>
        </p:spPr>
      </p:pic>
    </p:spTree>
    <p:extLst>
      <p:ext uri="{BB962C8B-B14F-4D97-AF65-F5344CB8AC3E}">
        <p14:creationId xmlns:p14="http://schemas.microsoft.com/office/powerpoint/2010/main" val="867328182"/>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16175"/>
          </a:xfrm>
        </p:spPr>
        <p:txBody>
          <a:bodyPr>
            <a:normAutofit fontScale="90000"/>
          </a:bodyPr>
          <a:lstStyle/>
          <a:p>
            <a:r>
              <a:rPr lang="en-US" dirty="0" smtClean="0"/>
              <a:t>DNA sequencing: An on-going adventure </a:t>
            </a:r>
            <a:endParaRPr lang="en-US" dirty="0"/>
          </a:p>
        </p:txBody>
      </p:sp>
      <p:pic>
        <p:nvPicPr>
          <p:cNvPr id="5" name="Picture 4"/>
          <p:cNvPicPr>
            <a:picLocks noChangeAspect="1"/>
          </p:cNvPicPr>
          <p:nvPr/>
        </p:nvPicPr>
        <p:blipFill>
          <a:blip r:embed="rId2"/>
          <a:stretch>
            <a:fillRect/>
          </a:stretch>
        </p:blipFill>
        <p:spPr>
          <a:xfrm>
            <a:off x="108621" y="593211"/>
            <a:ext cx="4554920" cy="1703012"/>
          </a:xfrm>
          <a:prstGeom prst="rect">
            <a:avLst/>
          </a:prstGeom>
        </p:spPr>
      </p:pic>
      <p:pic>
        <p:nvPicPr>
          <p:cNvPr id="6" name="Picture 5"/>
          <p:cNvPicPr>
            <a:picLocks noChangeAspect="1"/>
          </p:cNvPicPr>
          <p:nvPr/>
        </p:nvPicPr>
        <p:blipFill>
          <a:blip r:embed="rId3"/>
          <a:stretch>
            <a:fillRect/>
          </a:stretch>
        </p:blipFill>
        <p:spPr>
          <a:xfrm>
            <a:off x="4779320" y="1065812"/>
            <a:ext cx="4005396" cy="1467323"/>
          </a:xfrm>
          <a:prstGeom prst="rect">
            <a:avLst/>
          </a:prstGeom>
        </p:spPr>
      </p:pic>
      <p:pic>
        <p:nvPicPr>
          <p:cNvPr id="7" name="Picture 6"/>
          <p:cNvPicPr>
            <a:picLocks noChangeAspect="1"/>
          </p:cNvPicPr>
          <p:nvPr/>
        </p:nvPicPr>
        <p:blipFill>
          <a:blip r:embed="rId4"/>
          <a:stretch>
            <a:fillRect/>
          </a:stretch>
        </p:blipFill>
        <p:spPr>
          <a:xfrm>
            <a:off x="100266" y="2540155"/>
            <a:ext cx="4194438" cy="1959186"/>
          </a:xfrm>
          <a:prstGeom prst="rect">
            <a:avLst/>
          </a:prstGeom>
        </p:spPr>
      </p:pic>
      <p:pic>
        <p:nvPicPr>
          <p:cNvPr id="8" name="Picture 7"/>
          <p:cNvPicPr>
            <a:picLocks noChangeAspect="1"/>
          </p:cNvPicPr>
          <p:nvPr/>
        </p:nvPicPr>
        <p:blipFill>
          <a:blip r:embed="rId5"/>
          <a:stretch>
            <a:fillRect/>
          </a:stretch>
        </p:blipFill>
        <p:spPr>
          <a:xfrm>
            <a:off x="4177728" y="2925872"/>
            <a:ext cx="4732320" cy="2180579"/>
          </a:xfrm>
          <a:prstGeom prst="rect">
            <a:avLst/>
          </a:prstGeom>
        </p:spPr>
      </p:pic>
      <p:pic>
        <p:nvPicPr>
          <p:cNvPr id="9" name="Picture 8"/>
          <p:cNvPicPr>
            <a:picLocks noChangeAspect="1"/>
          </p:cNvPicPr>
          <p:nvPr/>
        </p:nvPicPr>
        <p:blipFill>
          <a:blip r:embed="rId6"/>
          <a:stretch>
            <a:fillRect/>
          </a:stretch>
        </p:blipFill>
        <p:spPr>
          <a:xfrm>
            <a:off x="158399" y="4477079"/>
            <a:ext cx="2685825" cy="1997992"/>
          </a:xfrm>
          <a:prstGeom prst="rect">
            <a:avLst/>
          </a:prstGeom>
        </p:spPr>
      </p:pic>
    </p:spTree>
    <p:extLst>
      <p:ext uri="{BB962C8B-B14F-4D97-AF65-F5344CB8AC3E}">
        <p14:creationId xmlns:p14="http://schemas.microsoft.com/office/powerpoint/2010/main" val="124665332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Protein measurements: T-B-D</a:t>
            </a:r>
            <a:endParaRPr lang="en-US" dirty="0"/>
          </a:p>
        </p:txBody>
      </p:sp>
      <p:pic>
        <p:nvPicPr>
          <p:cNvPr id="8" name="Picture 7"/>
          <p:cNvPicPr>
            <a:picLocks noChangeAspect="1"/>
          </p:cNvPicPr>
          <p:nvPr/>
        </p:nvPicPr>
        <p:blipFill>
          <a:blip r:embed="rId2"/>
          <a:stretch>
            <a:fillRect/>
          </a:stretch>
        </p:blipFill>
        <p:spPr>
          <a:xfrm>
            <a:off x="4673224" y="3048427"/>
            <a:ext cx="4287949" cy="3218052"/>
          </a:xfrm>
          <a:prstGeom prst="rect">
            <a:avLst/>
          </a:prstGeom>
        </p:spPr>
      </p:pic>
      <p:pic>
        <p:nvPicPr>
          <p:cNvPr id="9" name="Picture 8"/>
          <p:cNvPicPr>
            <a:picLocks noChangeAspect="1"/>
          </p:cNvPicPr>
          <p:nvPr/>
        </p:nvPicPr>
        <p:blipFill rotWithShape="1">
          <a:blip r:embed="rId3"/>
          <a:srcRect t="6776"/>
          <a:stretch/>
        </p:blipFill>
        <p:spPr>
          <a:xfrm>
            <a:off x="249715" y="749119"/>
            <a:ext cx="5016054" cy="3169810"/>
          </a:xfrm>
          <a:prstGeom prst="rect">
            <a:avLst/>
          </a:prstGeom>
        </p:spPr>
      </p:pic>
      <p:sp>
        <p:nvSpPr>
          <p:cNvPr id="3" name="Multiply 2"/>
          <p:cNvSpPr/>
          <p:nvPr/>
        </p:nvSpPr>
        <p:spPr>
          <a:xfrm>
            <a:off x="1498284" y="998825"/>
            <a:ext cx="3567348" cy="2575540"/>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663526" y="998825"/>
            <a:ext cx="4459183" cy="278244"/>
          </a:xfrm>
          <a:prstGeom prst="line">
            <a:avLst/>
          </a:prstGeom>
          <a:ln w="57150" cmpd="sng">
            <a:solidFill>
              <a:srgbClr val="CCFFCC"/>
            </a:solidFill>
            <a:prstDash val="sysDash"/>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rot="236562">
            <a:off x="2871834" y="863279"/>
            <a:ext cx="1903849" cy="369332"/>
          </a:xfrm>
          <a:prstGeom prst="rect">
            <a:avLst/>
          </a:prstGeom>
          <a:noFill/>
        </p:spPr>
        <p:txBody>
          <a:bodyPr wrap="none" rtlCol="0">
            <a:spAutoFit/>
          </a:bodyPr>
          <a:lstStyle/>
          <a:p>
            <a:r>
              <a:rPr lang="en-US" dirty="0" smtClean="0">
                <a:solidFill>
                  <a:schemeClr val="bg1"/>
                </a:solidFill>
              </a:rPr>
              <a:t>Cost of Protein!!!</a:t>
            </a:r>
            <a:endParaRPr lang="en-US" dirty="0">
              <a:solidFill>
                <a:schemeClr val="bg1"/>
              </a:solidFill>
            </a:endParaRPr>
          </a:p>
        </p:txBody>
      </p:sp>
    </p:spTree>
    <p:extLst>
      <p:ext uri="{BB962C8B-B14F-4D97-AF65-F5344CB8AC3E}">
        <p14:creationId xmlns:p14="http://schemas.microsoft.com/office/powerpoint/2010/main" val="16399375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Mailing List </a:t>
            </a:r>
            <a:r>
              <a:rPr lang="el-GR" dirty="0" smtClean="0"/>
              <a:t>Μαθήματος</a:t>
            </a:r>
            <a:endParaRPr lang="en-US" dirty="0"/>
          </a:p>
        </p:txBody>
      </p:sp>
      <p:sp>
        <p:nvSpPr>
          <p:cNvPr id="3" name="Content Placeholder 2"/>
          <p:cNvSpPr>
            <a:spLocks noGrp="1"/>
          </p:cNvSpPr>
          <p:nvPr>
            <p:ph idx="1"/>
          </p:nvPr>
        </p:nvSpPr>
        <p:spPr/>
        <p:txBody>
          <a:bodyPr/>
          <a:lstStyle/>
          <a:p>
            <a:pPr marL="0" indent="0" algn="ctr">
              <a:buNone/>
            </a:pPr>
            <a:r>
              <a:rPr lang="el-GR" dirty="0" smtClean="0"/>
              <a:t>Για </a:t>
            </a:r>
            <a:r>
              <a:rPr lang="el-GR" dirty="0"/>
              <a:t>εγγραφή στο μάθημα </a:t>
            </a:r>
            <a:r>
              <a:rPr lang="el-GR" dirty="0" smtClean="0"/>
              <a:t>παρακαλώ </a:t>
            </a:r>
            <a:r>
              <a:rPr lang="el-GR" dirty="0"/>
              <a:t>στείλτε e-mail </a:t>
            </a:r>
            <a:r>
              <a:rPr lang="el-GR" dirty="0" smtClean="0"/>
              <a:t>στο:</a:t>
            </a:r>
            <a:endParaRPr lang="en-US" dirty="0" smtClean="0"/>
          </a:p>
          <a:p>
            <a:pPr marL="0" indent="0" algn="ctr">
              <a:buNone/>
            </a:pPr>
            <a:endParaRPr lang="en-US" dirty="0" smtClean="0"/>
          </a:p>
          <a:p>
            <a:pPr marL="0" indent="0" algn="ctr">
              <a:buNone/>
            </a:pPr>
            <a:r>
              <a:rPr lang="en-US" dirty="0" smtClean="0"/>
              <a:t> </a:t>
            </a:r>
            <a:r>
              <a:rPr lang="en-US" sz="3200" b="1" dirty="0" err="1">
                <a:solidFill>
                  <a:srgbClr val="FF0000"/>
                </a:solidFill>
              </a:rPr>
              <a:t>biomeche+subscribe@googlegroups.com</a:t>
            </a:r>
            <a:endParaRPr lang="en-US" sz="3200" b="1" dirty="0">
              <a:solidFill>
                <a:srgbClr val="FF0000"/>
              </a:solidFill>
            </a:endParaRPr>
          </a:p>
        </p:txBody>
      </p:sp>
      <p:pic>
        <p:nvPicPr>
          <p:cNvPr id="5" name="Picture 4"/>
          <p:cNvPicPr>
            <a:picLocks noChangeAspect="1"/>
          </p:cNvPicPr>
          <p:nvPr/>
        </p:nvPicPr>
        <p:blipFill>
          <a:blip r:embed="rId2"/>
          <a:stretch>
            <a:fillRect/>
          </a:stretch>
        </p:blipFill>
        <p:spPr>
          <a:xfrm>
            <a:off x="226285" y="2784712"/>
            <a:ext cx="5440266" cy="280256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5"/>
          <p:cNvPicPr>
            <a:picLocks noChangeAspect="1"/>
          </p:cNvPicPr>
          <p:nvPr/>
        </p:nvPicPr>
        <p:blipFill>
          <a:blip r:embed="rId3"/>
          <a:stretch>
            <a:fillRect/>
          </a:stretch>
        </p:blipFill>
        <p:spPr>
          <a:xfrm>
            <a:off x="4197932" y="3212896"/>
            <a:ext cx="4809094" cy="298635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Oval 6"/>
          <p:cNvSpPr/>
          <p:nvPr/>
        </p:nvSpPr>
        <p:spPr>
          <a:xfrm>
            <a:off x="428416" y="4329758"/>
            <a:ext cx="1530056" cy="611980"/>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553500" y="4558653"/>
            <a:ext cx="3121920" cy="611980"/>
          </a:xfrm>
          <a:prstGeom prst="ellipse">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6</a:t>
            </a:fld>
            <a:endParaRPr lang="en-US" dirty="0"/>
          </a:p>
        </p:txBody>
      </p:sp>
    </p:spTree>
    <p:extLst>
      <p:ext uri="{BB962C8B-B14F-4D97-AF65-F5344CB8AC3E}">
        <p14:creationId xmlns:p14="http://schemas.microsoft.com/office/powerpoint/2010/main" val="50821558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Conclusions</a:t>
            </a:r>
            <a:endParaRPr lang="en-US" dirty="0"/>
          </a:p>
        </p:txBody>
      </p:sp>
      <p:sp>
        <p:nvSpPr>
          <p:cNvPr id="4" name="TextBox 3"/>
          <p:cNvSpPr txBox="1"/>
          <p:nvPr/>
        </p:nvSpPr>
        <p:spPr>
          <a:xfrm>
            <a:off x="549371" y="991691"/>
            <a:ext cx="7819623" cy="1477328"/>
          </a:xfrm>
          <a:prstGeom prst="rect">
            <a:avLst/>
          </a:prstGeom>
          <a:noFill/>
        </p:spPr>
        <p:txBody>
          <a:bodyPr wrap="square" rtlCol="0">
            <a:spAutoFit/>
          </a:bodyPr>
          <a:lstStyle/>
          <a:p>
            <a:pPr marL="342900" indent="-342900">
              <a:buAutoNum type="arabicPeriod"/>
            </a:pPr>
            <a:r>
              <a:rPr lang="en-US" b="1" dirty="0" smtClean="0"/>
              <a:t>Biomedical Engineering: </a:t>
            </a:r>
            <a:r>
              <a:rPr lang="en-US" dirty="0" smtClean="0"/>
              <a:t>The most </a:t>
            </a:r>
            <a:r>
              <a:rPr lang="en-US" smtClean="0"/>
              <a:t>interdisciplinary field</a:t>
            </a:r>
          </a:p>
          <a:p>
            <a:endParaRPr lang="en-US" dirty="0" smtClean="0"/>
          </a:p>
          <a:p>
            <a:pPr marL="342900" indent="-342900">
              <a:buAutoNum type="arabicPeriod"/>
            </a:pPr>
            <a:r>
              <a:rPr lang="en-US" dirty="0" smtClean="0"/>
              <a:t>The more you learn the different field, the better you are</a:t>
            </a:r>
          </a:p>
          <a:p>
            <a:endParaRPr lang="en-US" dirty="0" smtClean="0"/>
          </a:p>
          <a:p>
            <a:r>
              <a:rPr lang="en-US" dirty="0" smtClean="0"/>
              <a:t>3.  The more you stay in your comfort zone, less opportunities arise </a:t>
            </a:r>
            <a:endParaRPr lang="en-US" dirty="0"/>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2047657" y="2863238"/>
            <a:ext cx="4746797" cy="2913275"/>
          </a:xfrm>
          <a:prstGeom prst="rect">
            <a:avLst/>
          </a:prstGeom>
          <a:noFill/>
          <a:ln>
            <a:noFill/>
          </a:ln>
        </p:spPr>
      </p:pic>
    </p:spTree>
    <p:extLst>
      <p:ext uri="{BB962C8B-B14F-4D97-AF65-F5344CB8AC3E}">
        <p14:creationId xmlns:p14="http://schemas.microsoft.com/office/powerpoint/2010/main" val="380434072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Ερωτήσεις?</a:t>
            </a:r>
            <a:endParaRPr lang="en-US" dirty="0"/>
          </a:p>
        </p:txBody>
      </p:sp>
      <p:sp>
        <p:nvSpPr>
          <p:cNvPr id="7" name="Slide Number Placeholder 6"/>
          <p:cNvSpPr>
            <a:spLocks noGrp="1"/>
          </p:cNvSpPr>
          <p:nvPr>
            <p:ph type="sldNum" sz="quarter" idx="12"/>
          </p:nvPr>
        </p:nvSpPr>
        <p:spPr/>
        <p:txBody>
          <a:bodyPr/>
          <a:lstStyle/>
          <a:p>
            <a:r>
              <a:rPr lang="el-GR" smtClean="0"/>
              <a:t>Σελ. </a:t>
            </a:r>
            <a:fld id="{0CFEC368-1D7A-4F81-ABF6-AE0E36BAF64C}" type="slidenum">
              <a:rPr lang="en-US" smtClean="0"/>
              <a:pPr/>
              <a:t>61</a:t>
            </a:fld>
            <a:endParaRPr lang="en-US" dirty="0"/>
          </a:p>
        </p:txBody>
      </p:sp>
      <p:pic>
        <p:nvPicPr>
          <p:cNvPr id="5" name="Picture 4"/>
          <p:cNvPicPr>
            <a:picLocks noChangeAspect="1"/>
          </p:cNvPicPr>
          <p:nvPr/>
        </p:nvPicPr>
        <p:blipFill>
          <a:blip r:embed="rId2"/>
          <a:stretch>
            <a:fillRect/>
          </a:stretch>
        </p:blipFill>
        <p:spPr>
          <a:xfrm>
            <a:off x="3299165" y="2279333"/>
            <a:ext cx="3269779" cy="2453928"/>
          </a:xfrm>
          <a:prstGeom prst="rect">
            <a:avLst/>
          </a:prstGeom>
        </p:spPr>
      </p:pic>
    </p:spTree>
    <p:extLst>
      <p:ext uri="{BB962C8B-B14F-4D97-AF65-F5344CB8AC3E}">
        <p14:creationId xmlns:p14="http://schemas.microsoft.com/office/powerpoint/2010/main" val="204725719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Τι είναι η Βιολογική (Βιοϊατρική) </a:t>
            </a:r>
            <a:r>
              <a:rPr lang="el-GR" dirty="0"/>
              <a:t>Μηχανική;</a:t>
            </a:r>
            <a:endParaRPr lang="en-US" dirty="0"/>
          </a:p>
        </p:txBody>
      </p:sp>
      <p:sp>
        <p:nvSpPr>
          <p:cNvPr id="5" name="TextBox 4"/>
          <p:cNvSpPr txBox="1"/>
          <p:nvPr/>
        </p:nvSpPr>
        <p:spPr>
          <a:xfrm>
            <a:off x="504239" y="896349"/>
            <a:ext cx="441347" cy="2677656"/>
          </a:xfrm>
          <a:prstGeom prst="rect">
            <a:avLst/>
          </a:prstGeom>
          <a:noFill/>
        </p:spPr>
        <p:txBody>
          <a:bodyPr wrap="none" rtlCol="0">
            <a:spAutoFit/>
          </a:bodyPr>
          <a:lstStyle/>
          <a:p>
            <a:r>
              <a:rPr lang="el-GR" sz="2400" dirty="0" smtClean="0"/>
              <a:t>1.</a:t>
            </a:r>
          </a:p>
          <a:p>
            <a:r>
              <a:rPr lang="el-GR" sz="2400" dirty="0" smtClean="0"/>
              <a:t>2.</a:t>
            </a:r>
          </a:p>
          <a:p>
            <a:r>
              <a:rPr lang="el-GR" sz="2400" dirty="0" smtClean="0"/>
              <a:t>3.</a:t>
            </a:r>
          </a:p>
          <a:p>
            <a:r>
              <a:rPr lang="el-GR" sz="2400" dirty="0" smtClean="0"/>
              <a:t>4.</a:t>
            </a:r>
          </a:p>
          <a:p>
            <a:r>
              <a:rPr lang="el-GR" sz="2400" dirty="0" smtClean="0"/>
              <a:t>5.</a:t>
            </a:r>
          </a:p>
          <a:p>
            <a:r>
              <a:rPr lang="el-GR" sz="2400" dirty="0" smtClean="0"/>
              <a:t>6.</a:t>
            </a:r>
          </a:p>
          <a:p>
            <a:endParaRPr lang="en-US" sz="2400" dirty="0"/>
          </a:p>
        </p:txBody>
      </p:sp>
      <p:sp>
        <p:nvSpPr>
          <p:cNvPr id="9" name="Rectangle 8"/>
          <p:cNvSpPr/>
          <p:nvPr/>
        </p:nvSpPr>
        <p:spPr>
          <a:xfrm>
            <a:off x="504239" y="4723401"/>
            <a:ext cx="8168385" cy="369332"/>
          </a:xfrm>
          <a:prstGeom prst="rect">
            <a:avLst/>
          </a:prstGeom>
        </p:spPr>
        <p:txBody>
          <a:bodyPr wrap="square">
            <a:spAutoFit/>
          </a:bodyPr>
          <a:lstStyle/>
          <a:p>
            <a:r>
              <a:rPr lang="el-GR" b="1" i="1" dirty="0" smtClean="0"/>
              <a:t>Ποια είναι η </a:t>
            </a:r>
            <a:r>
              <a:rPr lang="el-GR" b="1" i="1" dirty="0"/>
              <a:t>β</a:t>
            </a:r>
            <a:r>
              <a:rPr lang="el-GR" b="1" i="1" dirty="0" smtClean="0"/>
              <a:t>ασική διαφορά με τις άλλες επιστήμες των μηχανικών?</a:t>
            </a:r>
            <a:endParaRPr lang="en-US" b="1" i="1" dirty="0"/>
          </a:p>
        </p:txBody>
      </p:sp>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7</a:t>
            </a:fld>
            <a:endParaRPr lang="en-US" dirty="0"/>
          </a:p>
        </p:txBody>
      </p:sp>
    </p:spTree>
    <p:extLst>
      <p:ext uri="{BB962C8B-B14F-4D97-AF65-F5344CB8AC3E}">
        <p14:creationId xmlns:p14="http://schemas.microsoft.com/office/powerpoint/2010/main" val="407397638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07106" y="549661"/>
            <a:ext cx="1938641" cy="1247861"/>
          </a:xfrm>
          <a:prstGeom prst="rect">
            <a:avLst/>
          </a:prstGeom>
        </p:spPr>
      </p:pic>
      <p:sp>
        <p:nvSpPr>
          <p:cNvPr id="2" name="Title 1"/>
          <p:cNvSpPr>
            <a:spLocks noGrp="1"/>
          </p:cNvSpPr>
          <p:nvPr>
            <p:ph type="title"/>
          </p:nvPr>
        </p:nvSpPr>
        <p:spPr/>
        <p:txBody>
          <a:bodyPr>
            <a:normAutofit fontScale="90000"/>
          </a:bodyPr>
          <a:lstStyle/>
          <a:p>
            <a:r>
              <a:rPr lang="el-GR" dirty="0" smtClean="0"/>
              <a:t>Τι είναι η Βιοϊατρική (Βιολογική) Μηχανική</a:t>
            </a:r>
            <a:endParaRPr lang="en-US" dirty="0"/>
          </a:p>
        </p:txBody>
      </p:sp>
      <p:sp>
        <p:nvSpPr>
          <p:cNvPr id="3" name="Content Placeholder 2"/>
          <p:cNvSpPr>
            <a:spLocks noGrp="1"/>
          </p:cNvSpPr>
          <p:nvPr>
            <p:ph idx="1"/>
          </p:nvPr>
        </p:nvSpPr>
        <p:spPr>
          <a:xfrm>
            <a:off x="2045747" y="825044"/>
            <a:ext cx="6889786" cy="1859841"/>
          </a:xfrm>
        </p:spPr>
        <p:txBody>
          <a:bodyPr>
            <a:normAutofit/>
          </a:bodyPr>
          <a:lstStyle/>
          <a:p>
            <a:pPr marL="0" indent="0">
              <a:buNone/>
            </a:pPr>
            <a:r>
              <a:rPr lang="el-GR" dirty="0"/>
              <a:t>Α</a:t>
            </a:r>
            <a:r>
              <a:rPr lang="en-US" dirty="0" err="1" smtClean="0"/>
              <a:t>nything</a:t>
            </a:r>
            <a:r>
              <a:rPr lang="en-US" dirty="0" smtClean="0"/>
              <a:t> </a:t>
            </a:r>
            <a:r>
              <a:rPr lang="en-US" dirty="0"/>
              <a:t>that combines—in </a:t>
            </a:r>
            <a:r>
              <a:rPr lang="en-US" dirty="0" smtClean="0"/>
              <a:t>any</a:t>
            </a:r>
            <a:r>
              <a:rPr lang="el-GR" dirty="0" smtClean="0"/>
              <a:t> </a:t>
            </a:r>
            <a:r>
              <a:rPr lang="en-US" dirty="0" smtClean="0"/>
              <a:t>proportion</a:t>
            </a:r>
            <a:r>
              <a:rPr lang="en-US" dirty="0"/>
              <a:t>—biology or medicine on the one hand and one of the engineering disciplines on </a:t>
            </a:r>
            <a:r>
              <a:rPr lang="en-US" dirty="0" smtClean="0"/>
              <a:t>the</a:t>
            </a:r>
            <a:r>
              <a:rPr lang="el-GR" dirty="0" smtClean="0"/>
              <a:t> </a:t>
            </a:r>
            <a:r>
              <a:rPr lang="en-US" dirty="0" smtClean="0"/>
              <a:t>other</a:t>
            </a:r>
            <a:r>
              <a:rPr lang="en-US" dirty="0"/>
              <a:t>. </a:t>
            </a:r>
            <a:r>
              <a:rPr lang="en-US" sz="1800" i="1" dirty="0"/>
              <a:t>(Engineering in Medicine and Biology </a:t>
            </a:r>
            <a:r>
              <a:rPr lang="en-US" sz="1800" i="1" dirty="0" smtClean="0"/>
              <a:t>Society)</a:t>
            </a:r>
            <a:endParaRPr lang="el-GR" sz="1800" i="1" dirty="0" smtClean="0"/>
          </a:p>
          <a:p>
            <a:pPr marL="0" indent="0">
              <a:buNone/>
            </a:pPr>
            <a:endParaRPr lang="en-US" dirty="0" smtClean="0"/>
          </a:p>
          <a:p>
            <a:pPr>
              <a:buFontTx/>
              <a:buChar char="-"/>
            </a:pPr>
            <a:endParaRPr lang="en-US" dirty="0" smtClean="0"/>
          </a:p>
        </p:txBody>
      </p:sp>
      <p:pic>
        <p:nvPicPr>
          <p:cNvPr id="8" name="Picture 7"/>
          <p:cNvPicPr>
            <a:picLocks noChangeAspect="1"/>
          </p:cNvPicPr>
          <p:nvPr/>
        </p:nvPicPr>
        <p:blipFill>
          <a:blip r:embed="rId3"/>
          <a:stretch>
            <a:fillRect/>
          </a:stretch>
        </p:blipFill>
        <p:spPr>
          <a:xfrm>
            <a:off x="272949" y="1678229"/>
            <a:ext cx="1593724" cy="538724"/>
          </a:xfrm>
          <a:prstGeom prst="rect">
            <a:avLst/>
          </a:prstGeom>
        </p:spPr>
      </p:pic>
      <p:sp>
        <p:nvSpPr>
          <p:cNvPr id="14" name="TextBox 13"/>
          <p:cNvSpPr txBox="1"/>
          <p:nvPr/>
        </p:nvSpPr>
        <p:spPr>
          <a:xfrm>
            <a:off x="4629053" y="2535495"/>
            <a:ext cx="4306479" cy="3477875"/>
          </a:xfrm>
          <a:prstGeom prst="rect">
            <a:avLst/>
          </a:prstGeom>
          <a:noFill/>
        </p:spPr>
        <p:txBody>
          <a:bodyPr wrap="square" rtlCol="0">
            <a:spAutoFit/>
          </a:bodyPr>
          <a:lstStyle/>
          <a:p>
            <a:pPr algn="ctr"/>
            <a:r>
              <a:rPr lang="el-GR" sz="2000" b="1" u="sng" dirty="0" smtClean="0"/>
              <a:t>Σχολές &amp; Τμήματα</a:t>
            </a:r>
          </a:p>
          <a:p>
            <a:pPr algn="ctr"/>
            <a:endParaRPr lang="el-GR" sz="2000" b="1" u="sng" dirty="0" smtClean="0"/>
          </a:p>
          <a:p>
            <a:pPr marL="342900" indent="-342900">
              <a:buFont typeface="Arial"/>
              <a:buChar char="•"/>
            </a:pPr>
            <a:r>
              <a:rPr lang="en-US" sz="2000" dirty="0" smtClean="0"/>
              <a:t>Biomedical Engineering</a:t>
            </a:r>
            <a:r>
              <a:rPr lang="el-GR" sz="2000" dirty="0" smtClean="0"/>
              <a:t> (ΒΜΕ)</a:t>
            </a:r>
            <a:endParaRPr lang="en-US" sz="2000" dirty="0" smtClean="0"/>
          </a:p>
          <a:p>
            <a:pPr marL="342900" indent="-342900">
              <a:buFont typeface="Arial"/>
              <a:buChar char="•"/>
            </a:pPr>
            <a:r>
              <a:rPr lang="en-US" sz="2000" dirty="0" smtClean="0"/>
              <a:t>Bioengineering</a:t>
            </a:r>
          </a:p>
          <a:p>
            <a:pPr marL="342900" indent="-342900">
              <a:buFont typeface="Arial"/>
              <a:buChar char="•"/>
            </a:pPr>
            <a:r>
              <a:rPr lang="en-US" sz="2000" dirty="0" smtClean="0"/>
              <a:t>Biological Engineering</a:t>
            </a:r>
          </a:p>
          <a:p>
            <a:pPr marL="342900" indent="-342900">
              <a:buFont typeface="Arial"/>
              <a:buChar char="•"/>
            </a:pPr>
            <a:r>
              <a:rPr lang="en-US" sz="2000" dirty="0" smtClean="0"/>
              <a:t>Biotechnology</a:t>
            </a:r>
          </a:p>
          <a:p>
            <a:pPr marL="342900" indent="-342900">
              <a:buFont typeface="Arial"/>
              <a:buChar char="•"/>
            </a:pPr>
            <a:r>
              <a:rPr lang="en-US" sz="2000" dirty="0" smtClean="0"/>
              <a:t>Medical Engineering</a:t>
            </a:r>
          </a:p>
          <a:p>
            <a:pPr marL="342900" indent="-342900">
              <a:buFont typeface="Arial"/>
              <a:buChar char="•"/>
            </a:pPr>
            <a:r>
              <a:rPr lang="en-US" sz="2000" dirty="0" smtClean="0"/>
              <a:t>Computational Biology</a:t>
            </a:r>
          </a:p>
          <a:p>
            <a:pPr marL="342900" indent="-342900">
              <a:buFont typeface="Arial"/>
              <a:buChar char="•"/>
            </a:pPr>
            <a:r>
              <a:rPr lang="en-US" sz="2000" dirty="0" smtClean="0"/>
              <a:t>Systems Biology</a:t>
            </a:r>
          </a:p>
          <a:p>
            <a:pPr marL="342900" indent="-342900">
              <a:buFont typeface="Arial"/>
              <a:buChar char="•"/>
            </a:pPr>
            <a:r>
              <a:rPr lang="en-US" sz="2000" dirty="0" smtClean="0"/>
              <a:t>Systems Pharmacology</a:t>
            </a:r>
          </a:p>
          <a:p>
            <a:endParaRPr lang="en-US" sz="2000" dirty="0"/>
          </a:p>
        </p:txBody>
      </p:sp>
      <p:sp>
        <p:nvSpPr>
          <p:cNvPr id="15" name="TextBox 14"/>
          <p:cNvSpPr txBox="1"/>
          <p:nvPr/>
        </p:nvSpPr>
        <p:spPr>
          <a:xfrm>
            <a:off x="528658" y="2640779"/>
            <a:ext cx="3347735" cy="1938992"/>
          </a:xfrm>
          <a:prstGeom prst="rect">
            <a:avLst/>
          </a:prstGeom>
          <a:noFill/>
        </p:spPr>
        <p:txBody>
          <a:bodyPr wrap="square" rtlCol="0">
            <a:spAutoFit/>
          </a:bodyPr>
          <a:lstStyle/>
          <a:p>
            <a:pPr algn="ctr"/>
            <a:r>
              <a:rPr lang="el-GR" sz="2400" i="1" dirty="0" smtClean="0"/>
              <a:t>Οτιδήποτε συνδυάζει την επιστήμη του μηχανικού με εφαρμογές σε Ιατρική, Υγεία και Βιολογία </a:t>
            </a:r>
            <a:endParaRPr lang="en-US" sz="2400" i="1" dirty="0"/>
          </a:p>
        </p:txBody>
      </p:sp>
      <p:sp>
        <p:nvSpPr>
          <p:cNvPr id="4" name="Slide Number Placeholder 3"/>
          <p:cNvSpPr>
            <a:spLocks noGrp="1"/>
          </p:cNvSpPr>
          <p:nvPr>
            <p:ph type="sldNum" sz="quarter" idx="12"/>
          </p:nvPr>
        </p:nvSpPr>
        <p:spPr/>
        <p:txBody>
          <a:bodyPr/>
          <a:lstStyle/>
          <a:p>
            <a:r>
              <a:rPr lang="el-GR" smtClean="0"/>
              <a:t>Σελ. </a:t>
            </a:r>
            <a:fld id="{0CFEC368-1D7A-4F81-ABF6-AE0E36BAF64C}" type="slidenum">
              <a:rPr lang="en-US" smtClean="0"/>
              <a:pPr/>
              <a:t>8</a:t>
            </a:fld>
            <a:endParaRPr lang="en-US" dirty="0"/>
          </a:p>
        </p:txBody>
      </p:sp>
      <p:sp>
        <p:nvSpPr>
          <p:cNvPr id="6" name="Rectangle 5"/>
          <p:cNvSpPr/>
          <p:nvPr/>
        </p:nvSpPr>
        <p:spPr>
          <a:xfrm>
            <a:off x="234765" y="4272837"/>
            <a:ext cx="4572000" cy="2523768"/>
          </a:xfrm>
          <a:prstGeom prst="rect">
            <a:avLst/>
          </a:prstGeom>
        </p:spPr>
        <p:txBody>
          <a:bodyPr>
            <a:spAutoFit/>
          </a:bodyPr>
          <a:lstStyle/>
          <a:p>
            <a:endParaRPr lang="en-US" sz="2000" dirty="0"/>
          </a:p>
          <a:p>
            <a:pPr marL="342900" indent="-342900">
              <a:buFont typeface="Arial"/>
              <a:buChar char="•"/>
            </a:pPr>
            <a:r>
              <a:rPr lang="el-GR" sz="2000" dirty="0" smtClean="0"/>
              <a:t>Βιοϊατρική Μηχανική</a:t>
            </a:r>
          </a:p>
          <a:p>
            <a:pPr marL="342900" indent="-342900">
              <a:buFont typeface="Arial"/>
              <a:buChar char="•"/>
            </a:pPr>
            <a:r>
              <a:rPr lang="el-GR" sz="2000" dirty="0" smtClean="0"/>
              <a:t>Ιατροτεχνολογική Μηχανική</a:t>
            </a:r>
          </a:p>
          <a:p>
            <a:pPr marL="342900" indent="-342900">
              <a:buFont typeface="Arial"/>
              <a:buChar char="•"/>
            </a:pPr>
            <a:r>
              <a:rPr lang="el-GR" sz="2000" dirty="0" smtClean="0"/>
              <a:t>Βιολογική Μηχανική </a:t>
            </a:r>
          </a:p>
          <a:p>
            <a:pPr marL="342900" indent="-342900">
              <a:buFont typeface="Arial"/>
              <a:buChar char="•"/>
            </a:pPr>
            <a:r>
              <a:rPr lang="el-GR" sz="2000" dirty="0" smtClean="0"/>
              <a:t>Εμβιομηχανική</a:t>
            </a:r>
          </a:p>
          <a:p>
            <a:pPr marL="342900" indent="-342900">
              <a:buFont typeface="Arial"/>
              <a:buChar char="•"/>
            </a:pPr>
            <a:r>
              <a:rPr lang="el-GR" sz="2000" dirty="0" smtClean="0"/>
              <a:t>Υπολογιστική Βιολογία</a:t>
            </a:r>
          </a:p>
          <a:p>
            <a:pPr marL="342900" indent="-342900">
              <a:buFont typeface="Arial"/>
              <a:buChar char="•"/>
            </a:pPr>
            <a:r>
              <a:rPr lang="el-GR" sz="2000" dirty="0" smtClean="0"/>
              <a:t>Βιοτεχνολογία</a:t>
            </a:r>
          </a:p>
          <a:p>
            <a:pPr marL="342900" indent="-342900">
              <a:buFont typeface="Arial"/>
              <a:buChar char="•"/>
            </a:pPr>
            <a:endParaRPr lang="en-US" dirty="0"/>
          </a:p>
        </p:txBody>
      </p:sp>
      <p:cxnSp>
        <p:nvCxnSpPr>
          <p:cNvPr id="10" name="Straight Connector 9"/>
          <p:cNvCxnSpPr/>
          <p:nvPr/>
        </p:nvCxnSpPr>
        <p:spPr>
          <a:xfrm>
            <a:off x="470330" y="2481438"/>
            <a:ext cx="816806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470330" y="4597606"/>
            <a:ext cx="3731285"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4981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l-GR" dirty="0" smtClean="0"/>
              <a:t>Με τι ασχολείται </a:t>
            </a:r>
            <a:r>
              <a:rPr lang="el-GR" dirty="0"/>
              <a:t>η</a:t>
            </a:r>
            <a:r>
              <a:rPr lang="el-GR" dirty="0" smtClean="0"/>
              <a:t> Βιοϊατρική Μηχανική;</a:t>
            </a:r>
            <a:endParaRPr lang="en-US" dirty="0"/>
          </a:p>
        </p:txBody>
      </p:sp>
      <p:pic>
        <p:nvPicPr>
          <p:cNvPr id="19" name="Picture 18"/>
          <p:cNvPicPr/>
          <p:nvPr/>
        </p:nvPicPr>
        <p:blipFill>
          <a:blip r:embed="rId2">
            <a:extLst>
              <a:ext uri="{28A0092B-C50C-407E-A947-70E740481C1C}">
                <a14:useLocalDpi xmlns:a14="http://schemas.microsoft.com/office/drawing/2010/main" val="0"/>
              </a:ext>
            </a:extLst>
          </a:blip>
          <a:srcRect/>
          <a:stretch>
            <a:fillRect/>
          </a:stretch>
        </p:blipFill>
        <p:spPr bwMode="auto">
          <a:xfrm>
            <a:off x="218601" y="653871"/>
            <a:ext cx="8823281" cy="5415156"/>
          </a:xfrm>
          <a:prstGeom prst="rect">
            <a:avLst/>
          </a:prstGeom>
          <a:noFill/>
          <a:ln>
            <a:noFill/>
          </a:ln>
        </p:spPr>
      </p:pic>
      <p:sp>
        <p:nvSpPr>
          <p:cNvPr id="3" name="Slide Number Placeholder 2"/>
          <p:cNvSpPr>
            <a:spLocks noGrp="1"/>
          </p:cNvSpPr>
          <p:nvPr>
            <p:ph type="sldNum" sz="quarter" idx="12"/>
          </p:nvPr>
        </p:nvSpPr>
        <p:spPr/>
        <p:txBody>
          <a:bodyPr/>
          <a:lstStyle/>
          <a:p>
            <a:r>
              <a:rPr lang="el-GR" smtClean="0"/>
              <a:t>Σελ. </a:t>
            </a:r>
            <a:fld id="{0CFEC368-1D7A-4F81-ABF6-AE0E36BAF64C}" type="slidenum">
              <a:rPr lang="en-US" smtClean="0"/>
              <a:pPr/>
              <a:t>9</a:t>
            </a:fld>
            <a:endParaRPr lang="en-US" dirty="0"/>
          </a:p>
        </p:txBody>
      </p:sp>
      <p:sp>
        <p:nvSpPr>
          <p:cNvPr id="4" name="Rectangle 3"/>
          <p:cNvSpPr/>
          <p:nvPr/>
        </p:nvSpPr>
        <p:spPr>
          <a:xfrm>
            <a:off x="2739155" y="5172962"/>
            <a:ext cx="1981585" cy="646331"/>
          </a:xfrm>
          <a:prstGeom prst="rect">
            <a:avLst/>
          </a:prstGeom>
        </p:spPr>
        <p:txBody>
          <a:bodyPr wrap="none">
            <a:spAutoFit/>
          </a:bodyPr>
          <a:lstStyle/>
          <a:p>
            <a:pPr algn="ctr"/>
            <a:r>
              <a:rPr lang="el-GR" i="1" dirty="0"/>
              <a:t>Ιατροτεχνολογικά </a:t>
            </a:r>
            <a:endParaRPr lang="en-US" i="1" dirty="0" smtClean="0"/>
          </a:p>
          <a:p>
            <a:pPr algn="ctr"/>
            <a:r>
              <a:rPr lang="el-GR" i="1" dirty="0" smtClean="0"/>
              <a:t>Προϊόντα</a:t>
            </a:r>
            <a:endParaRPr lang="en-US" i="1" dirty="0"/>
          </a:p>
        </p:txBody>
      </p:sp>
    </p:spTree>
    <p:extLst>
      <p:ext uri="{BB962C8B-B14F-4D97-AF65-F5344CB8AC3E}">
        <p14:creationId xmlns:p14="http://schemas.microsoft.com/office/powerpoint/2010/main" val="1810494107"/>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21575</TotalTime>
  <Words>2023</Words>
  <Application>Microsoft Macintosh PowerPoint</Application>
  <PresentationFormat>On-screen Show (4:3)</PresentationFormat>
  <Paragraphs>501</Paragraphs>
  <Slides>61</Slides>
  <Notes>0</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Clarity</vt:lpstr>
      <vt:lpstr>ΕΜΒΙΟΜΗΧΑΝΙΚΗ ΚΑΙ ΒΙΟΙΑΤΡΙΚΗ ΤΕΧΝΟΛΟΓΙΑ</vt:lpstr>
      <vt:lpstr>Εισαγωγή </vt:lpstr>
      <vt:lpstr>Μαθήματα Βιοϊατρικής Μηχανικής ΜΜ ΕΜΠ</vt:lpstr>
      <vt:lpstr>Μαθήματα Βιοϊατρικής Μηχανικής ΜΜ ΕΜΠ</vt:lpstr>
      <vt:lpstr>Ιστοσελίδα Μαθήματος</vt:lpstr>
      <vt:lpstr>Mailing List Μαθήματος</vt:lpstr>
      <vt:lpstr>Τι είναι η Βιολογική (Βιοϊατρική) Μηχανική;</vt:lpstr>
      <vt:lpstr>Τι είναι η Βιοϊατρική (Βιολογική) Μηχανική</vt:lpstr>
      <vt:lpstr>Με τι ασχολείται η Βιοϊατρική Μηχανική;</vt:lpstr>
      <vt:lpstr>Βιοϊατρικός Μηχανικός:  Μία αναπτυσόμενη επιστήμη με επαγγελματικές ευκαιρίες</vt:lpstr>
      <vt:lpstr>Βιοϊατρικός Μηχανικός:  Μία αναπτυσόμενη επιστήμη με επαγγελματικές ευκαιρίες</vt:lpstr>
      <vt:lpstr>Βιοϊατρικός Μηχανικός:  Μία αναπτυσόμενη επιστήμη με επαγγελματικές ευκαιρίες</vt:lpstr>
      <vt:lpstr>Βιοϊατρικός Μηχανικός:  Μία αναπτυσόμενη επιστήμη με επαγγελματικές ευκαιρίες</vt:lpstr>
      <vt:lpstr>Βιοϊατρικός Μηχανικός: Επαγγελματική σταδιοδρομία</vt:lpstr>
      <vt:lpstr>Τομείς Βιοϊατρικής &amp; επαγγελματική αποκατάσταση</vt:lpstr>
      <vt:lpstr>Γενικές πληροφορίες για επαγγελματικό προσανατολισμό </vt:lpstr>
      <vt:lpstr>A. Medical Device</vt:lpstr>
      <vt:lpstr>A. Medical Device (conceptbusiness plandesignmanufacture*)</vt:lpstr>
      <vt:lpstr>B. Digital Health</vt:lpstr>
      <vt:lpstr>B. Digital Health</vt:lpstr>
      <vt:lpstr>B. Digital Health &amp; Point of Care</vt:lpstr>
      <vt:lpstr>C. Biopharma</vt:lpstr>
      <vt:lpstr>Επαγγελματικές προοπτικές σε A. Biomedical Devices</vt:lpstr>
      <vt:lpstr>Βιοϊατρικός Μηχανικός: Επαγγελματικές προοπτικές</vt:lpstr>
      <vt:lpstr>Εταιρίες που απασχολούν μηχανικούς με γνώσεις Βιοϊατρικής στο εξωτερικό</vt:lpstr>
      <vt:lpstr>Εταιρίες που απασχολούν μηχανικούς με γνώσεις Βιοϊατρικής στην Ελλάδα</vt:lpstr>
      <vt:lpstr>Πληροφορίες για επαγγελματικό προσανατολισμό στην Βιοϊατρική</vt:lpstr>
      <vt:lpstr>Μαθήματα Βιοϊατρικής Μηχανικής ΜΜ ΕΜΠ</vt:lpstr>
      <vt:lpstr>Το μάθημα Βιοϊατρικής Μηχανικής σε μία εικόνα</vt:lpstr>
      <vt:lpstr>Syllabus</vt:lpstr>
      <vt:lpstr>ΒΙΒΛΙΑ</vt:lpstr>
      <vt:lpstr>Ύλη για Μάθημα#2</vt:lpstr>
      <vt:lpstr>Σε ποιους απευθύνεται το μάθημα;</vt:lpstr>
      <vt:lpstr>Ερωτήσεις?</vt:lpstr>
      <vt:lpstr>Κατηγορίες Βιοιατρικής Μηχανικής</vt:lpstr>
      <vt:lpstr>Εμβιομηχανική</vt:lpstr>
      <vt:lpstr>Εμβιομηχανική</vt:lpstr>
      <vt:lpstr>Κυτταρική μηχανική</vt:lpstr>
      <vt:lpstr>Sports Biomechanics &amp; Gait Analysis</vt:lpstr>
      <vt:lpstr>Κατηγορίες Βιοιατρικής Μηχανικής</vt:lpstr>
      <vt:lpstr>Ιστομηχανική – Αναγεννητική Ιατρική</vt:lpstr>
      <vt:lpstr>Ιστομηχανική – Αναγεννητική Ιατρική</vt:lpstr>
      <vt:lpstr>Ιστομηχανική – Αναγεννητική Ιατρική</vt:lpstr>
      <vt:lpstr>Κατηγορίες Βιοιατρικής Μηχανικής</vt:lpstr>
      <vt:lpstr>Βιορευστομηχανική</vt:lpstr>
      <vt:lpstr>Κατηγορίες Βιοιατρικής Μηχανικής</vt:lpstr>
      <vt:lpstr>Βιολογία Συστημάτων (Systems Biology)</vt:lpstr>
      <vt:lpstr>Βιολογία Συστημάτων (Systems Biology)</vt:lpstr>
      <vt:lpstr>Systems Pharmacology (Συστημική Φαρμακολογία)</vt:lpstr>
      <vt:lpstr>Κατηγορίες Βιοιατρικής Μηχανικής</vt:lpstr>
      <vt:lpstr>Απεικόνηση</vt:lpstr>
      <vt:lpstr>Κατηγορίες Βιοιατρικής Μηχανικής</vt:lpstr>
      <vt:lpstr>Medical Device (regulated) </vt:lpstr>
      <vt:lpstr>Bioinstrumentation (non-regulated) / life science</vt:lpstr>
      <vt:lpstr>DNA sequencing: An on-going adventure </vt:lpstr>
      <vt:lpstr>DNA sequencing: An on-going adventure </vt:lpstr>
      <vt:lpstr>DNA sequencing: An on-going adventure </vt:lpstr>
      <vt:lpstr>DNA sequencing: An on-going adventure </vt:lpstr>
      <vt:lpstr>Protein measurements: T-B-D</vt:lpstr>
      <vt:lpstr>Conclusions</vt:lpstr>
      <vt:lpstr>Ερωτήσεις?</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Leonidas Alexopoulos</dc:creator>
  <cp:lastModifiedBy>Leonidas Alexopoulos</cp:lastModifiedBy>
  <cp:revision>155</cp:revision>
  <dcterms:created xsi:type="dcterms:W3CDTF">2016-09-01T11:35:04Z</dcterms:created>
  <dcterms:modified xsi:type="dcterms:W3CDTF">2016-10-11T11:29:22Z</dcterms:modified>
</cp:coreProperties>
</file>